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omments/comment1.xml" ContentType="application/vnd.openxmlformats-officedocument.presentationml.comment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392" r:id="rId2"/>
    <p:sldId id="622" r:id="rId3"/>
    <p:sldId id="623" r:id="rId4"/>
    <p:sldId id="720" r:id="rId5"/>
    <p:sldId id="624" r:id="rId6"/>
    <p:sldId id="899" r:id="rId7"/>
    <p:sldId id="900" r:id="rId8"/>
    <p:sldId id="901" r:id="rId9"/>
    <p:sldId id="628" r:id="rId10"/>
    <p:sldId id="627" r:id="rId11"/>
    <p:sldId id="629" r:id="rId12"/>
    <p:sldId id="630" r:id="rId13"/>
    <p:sldId id="631" r:id="rId14"/>
    <p:sldId id="632" r:id="rId15"/>
    <p:sldId id="890" r:id="rId16"/>
    <p:sldId id="891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644" r:id="rId28"/>
    <p:sldId id="645" r:id="rId29"/>
    <p:sldId id="892" r:id="rId30"/>
    <p:sldId id="723" r:id="rId31"/>
    <p:sldId id="722" r:id="rId32"/>
    <p:sldId id="724" r:id="rId33"/>
    <p:sldId id="646" r:id="rId34"/>
    <p:sldId id="725" r:id="rId35"/>
    <p:sldId id="910" r:id="rId36"/>
    <p:sldId id="647" r:id="rId37"/>
    <p:sldId id="726" r:id="rId38"/>
    <p:sldId id="727" r:id="rId39"/>
    <p:sldId id="648" r:id="rId40"/>
    <p:sldId id="649" r:id="rId41"/>
    <p:sldId id="893" r:id="rId42"/>
    <p:sldId id="650" r:id="rId43"/>
    <p:sldId id="894" r:id="rId44"/>
    <p:sldId id="896" r:id="rId45"/>
    <p:sldId id="895" r:id="rId46"/>
    <p:sldId id="651" r:id="rId47"/>
    <p:sldId id="728" r:id="rId48"/>
    <p:sldId id="729" r:id="rId49"/>
    <p:sldId id="653" r:id="rId50"/>
    <p:sldId id="655" r:id="rId51"/>
    <p:sldId id="897" r:id="rId52"/>
    <p:sldId id="821" r:id="rId53"/>
    <p:sldId id="902" r:id="rId54"/>
    <p:sldId id="903" r:id="rId55"/>
    <p:sldId id="904" r:id="rId56"/>
    <p:sldId id="656" r:id="rId57"/>
    <p:sldId id="657" r:id="rId58"/>
    <p:sldId id="658" r:id="rId59"/>
    <p:sldId id="898" r:id="rId60"/>
    <p:sldId id="659" r:id="rId61"/>
    <p:sldId id="660" r:id="rId62"/>
    <p:sldId id="661" r:id="rId63"/>
    <p:sldId id="908" r:id="rId64"/>
    <p:sldId id="911" r:id="rId65"/>
    <p:sldId id="909" r:id="rId66"/>
    <p:sldId id="665" r:id="rId67"/>
    <p:sldId id="912" r:id="rId68"/>
    <p:sldId id="823" r:id="rId69"/>
    <p:sldId id="666" r:id="rId70"/>
    <p:sldId id="667" r:id="rId71"/>
    <p:sldId id="668" r:id="rId72"/>
    <p:sldId id="669" r:id="rId73"/>
    <p:sldId id="913" r:id="rId74"/>
    <p:sldId id="671" r:id="rId75"/>
    <p:sldId id="670" r:id="rId76"/>
    <p:sldId id="672" r:id="rId77"/>
    <p:sldId id="674" r:id="rId78"/>
    <p:sldId id="675" r:id="rId79"/>
    <p:sldId id="676" r:id="rId80"/>
    <p:sldId id="677" r:id="rId81"/>
    <p:sldId id="678" r:id="rId82"/>
    <p:sldId id="680" r:id="rId83"/>
    <p:sldId id="681" r:id="rId84"/>
    <p:sldId id="682" r:id="rId85"/>
    <p:sldId id="683" r:id="rId86"/>
    <p:sldId id="684" r:id="rId87"/>
    <p:sldId id="685" r:id="rId88"/>
    <p:sldId id="686" r:id="rId89"/>
    <p:sldId id="914" r:id="rId90"/>
    <p:sldId id="915" r:id="rId91"/>
    <p:sldId id="687" r:id="rId92"/>
    <p:sldId id="688" r:id="rId93"/>
    <p:sldId id="689" r:id="rId94"/>
    <p:sldId id="690" r:id="rId95"/>
    <p:sldId id="691" r:id="rId96"/>
    <p:sldId id="692" r:id="rId97"/>
    <p:sldId id="693" r:id="rId98"/>
    <p:sldId id="694" r:id="rId99"/>
    <p:sldId id="695" r:id="rId100"/>
    <p:sldId id="696" r:id="rId101"/>
    <p:sldId id="884" r:id="rId102"/>
    <p:sldId id="886" r:id="rId103"/>
    <p:sldId id="697" r:id="rId104"/>
    <p:sldId id="885" r:id="rId105"/>
    <p:sldId id="698" r:id="rId106"/>
    <p:sldId id="699" r:id="rId107"/>
    <p:sldId id="700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887" r:id="rId125"/>
    <p:sldId id="888" r:id="rId126"/>
    <p:sldId id="718" r:id="rId127"/>
    <p:sldId id="356" r:id="rId128"/>
  </p:sldIdLst>
  <p:sldSz cx="9144000" cy="5143500" type="screen16x9"/>
  <p:notesSz cx="6858000" cy="9144000"/>
  <p:custDataLst>
    <p:tags r:id="rId131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3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228444@qq.com" initials="1" lastIdx="1" clrIdx="0">
    <p:extLst>
      <p:ext uri="{19B8F6BF-5375-455C-9EA6-DF929625EA0E}">
        <p15:presenceInfo xmlns:p15="http://schemas.microsoft.com/office/powerpoint/2012/main" userId="759ad18cedbb6a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CAA"/>
    <a:srgbClr val="4472C4"/>
    <a:srgbClr val="7F7F7F"/>
    <a:srgbClr val="213F79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/>
    <p:restoredTop sz="97312"/>
  </p:normalViewPr>
  <p:slideViewPr>
    <p:cSldViewPr showGuides="1">
      <p:cViewPr varScale="1">
        <p:scale>
          <a:sx n="195" d="100"/>
          <a:sy n="195" d="100"/>
        </p:scale>
        <p:origin x="112" y="488"/>
      </p:cViewPr>
      <p:guideLst>
        <p:guide orient="horz" pos="1622"/>
        <p:guide pos="30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8T09:49:53.28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B63E92-6686-4C1C-B9DA-BD30466BA71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5/13/2025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D03918-6FBB-45BA-A762-6B3071F7992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D3FBF9-8012-47F2-97D7-E2C8A1AD35E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5/13/2025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DD5D6F-DC6E-4182-9F28-76CBACA335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096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Calibri" panose="020F0502020204030204" pitchFamily="34" charset="0"/>
              </a:rPr>
              <a:t>1</a:t>
            </a:fld>
            <a:endParaRPr lang="en-US" altLang="zh-C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18868" y="1195644"/>
            <a:ext cx="3230748" cy="323074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173512" y="2001774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96190" y="2001774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641" y="2001774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984373" y="2811018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FFDFA3-B5AC-4A88-A881-149AF2D4F1B7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43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572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5720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44550-FA4B-4558-92B1-136E49D98D22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8575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572000" y="1005840"/>
            <a:ext cx="3429000" cy="3429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213BE-D154-409B-A0F2-8A6646084F26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080" y="1005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83080" y="1005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26080" y="1005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80" y="2148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783080" y="2148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926080" y="2148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40080" y="3291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83080" y="3291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26080" y="3291840"/>
            <a:ext cx="1143000" cy="1143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43000" y="2377440"/>
            <a:ext cx="1371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57800" y="1005840"/>
            <a:ext cx="2743200" cy="27432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514600" y="2377440"/>
            <a:ext cx="1371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886200" y="2377440"/>
            <a:ext cx="1371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40762" y="1238250"/>
            <a:ext cx="4524375" cy="3000375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95305" y="1238250"/>
            <a:ext cx="4524375" cy="3000375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0" y="1005840"/>
            <a:ext cx="36576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00600" y="1005840"/>
            <a:ext cx="36576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B8C8DD-937E-4E64-8124-2927D8F825E7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005840"/>
            <a:ext cx="2514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00750" y="1005840"/>
            <a:ext cx="2514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4700" y="1005840"/>
            <a:ext cx="2514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C73EC1-D7CA-4592-A0E1-5657130C86D2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005840"/>
            <a:ext cx="2514600" cy="2514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00750" y="1005840"/>
            <a:ext cx="2514600" cy="2514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4700" y="1005840"/>
            <a:ext cx="2514600" cy="2514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0CFA4C-3A78-42C5-8C64-695B4FEC5BC3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41252" y="1188454"/>
            <a:ext cx="3230748" cy="323074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59200" y="2799080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77688" y="2799080"/>
            <a:ext cx="1618488" cy="1618488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371600"/>
            <a:ext cx="2514600" cy="32004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00750" y="1371600"/>
            <a:ext cx="2514600" cy="32004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4700" y="1371600"/>
            <a:ext cx="2514600" cy="32004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B5833-16D0-4879-92A6-F6A174434710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0080" y="1005840"/>
            <a:ext cx="1600200" cy="3429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1005840"/>
            <a:ext cx="1600200" cy="3429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1920" y="1005840"/>
            <a:ext cx="1600200" cy="3429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625C76-9797-41C4-9126-D53A4D80BBC1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005840"/>
            <a:ext cx="1828800" cy="2514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47950" y="1005840"/>
            <a:ext cx="1828800" cy="2514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67250" y="1005840"/>
            <a:ext cx="1828800" cy="2514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86550" y="1005840"/>
            <a:ext cx="1828800" cy="2514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276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47950" y="1276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67250" y="1276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86550" y="1276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29159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8650" y="30289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67250" y="129159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67250" y="30289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1F2D41-CBDC-4F38-ADF8-A7A9EE0EB42C}" type="slidenum">
              <a:rPr kumimoji="0" lang="uk-UA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uk-UA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4360" y="1291590"/>
            <a:ext cx="1600200" cy="16002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4360" y="3028950"/>
            <a:ext cx="1600200" cy="16002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331720" y="1291590"/>
            <a:ext cx="1600200" cy="16002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331720" y="3028950"/>
            <a:ext cx="1600200" cy="16002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A8FBB9-67D9-4A30-BC07-1599BF1A4AEB}" type="slidenum">
              <a:rPr kumimoji="0" lang="uk-UA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uk-UA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8650" y="123063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00750" y="123063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4700" y="123063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8650" y="310515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000750" y="310515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14700" y="3105150"/>
            <a:ext cx="25146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ECE407-BBF9-45A1-8DF9-798E72DE02FC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7700" y="1288542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67000" y="1288542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86300" y="1288542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705600" y="1288542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7700" y="3181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67000" y="3181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86300" y="3181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705600" y="3181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DC2F2C-FB97-429F-BBC7-4832A17BF313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0" y="1352550"/>
            <a:ext cx="7772400" cy="1371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800" y="2952750"/>
            <a:ext cx="1371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86600" y="2952750"/>
            <a:ext cx="1371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486400" y="2952750"/>
            <a:ext cx="1371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86200" y="2952750"/>
            <a:ext cx="1371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286000" y="2952750"/>
            <a:ext cx="1371600" cy="1371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10DBCA-3673-4EF8-9C1B-8ED8AFB699A1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 hasCustomPrompt="1"/>
          </p:nvPr>
        </p:nvSpPr>
        <p:spPr>
          <a:xfrm>
            <a:off x="628650" y="1169098"/>
            <a:ext cx="5495206" cy="3091054"/>
          </a:xfrm>
          <a:prstGeom prst="rect">
            <a:avLst/>
          </a:prstGeom>
        </p:spPr>
        <p:txBody>
          <a:bodyPr lIns="45720" tIns="22860" rIns="45720" bIns="22860"/>
          <a:lstStyle/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media</a:t>
            </a:r>
            <a:endParaRPr kumimoji="0" lang="uk-UA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43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572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8575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865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100584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86400" y="100584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37744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657600" y="237744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237744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0" y="571500"/>
            <a:ext cx="9137650" cy="34925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0058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28800" y="10058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7600" y="10058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86400" y="10058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315200" y="10058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23774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828800" y="23774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657600" y="23774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5486400" y="23774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315200" y="2377440"/>
            <a:ext cx="1828800" cy="1371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15049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86400" y="15049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8765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657600" y="28765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28765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4287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14287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57600" y="14287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86400" y="14287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4287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800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828800" y="2800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657600" y="2800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486400" y="2800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2800350"/>
            <a:ext cx="1828800" cy="1371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43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8575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5720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6500" y="10058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8575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5720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86500" y="2720340"/>
            <a:ext cx="1714500" cy="17145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43000" y="1005840"/>
            <a:ext cx="1714500" cy="3429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857500" y="1005840"/>
            <a:ext cx="3429000" cy="17145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6500" y="1005840"/>
            <a:ext cx="1714500" cy="17145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857500" y="2720340"/>
            <a:ext cx="1714500" cy="17145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572000" y="2720340"/>
            <a:ext cx="3429000" cy="17145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000"/>
            </a:lvl1pPr>
          </a:lstStyle>
          <a:p>
            <a:pPr marL="171450" marR="0" lvl="0" indent="-17145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uk-U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628650" y="172388"/>
            <a:ext cx="7886700" cy="397896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36538"/>
            <a:ext cx="417513" cy="354013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715464-C0BC-44A4-AC1F-E69EBD8CBED4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97888" y="247650"/>
            <a:ext cx="417513" cy="3524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B550C3-1BEE-4D71-B606-A3B53CDA51FF}" type="slidenum"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直接连接符 6"/>
          <p:cNvCxnSpPr/>
          <p:nvPr/>
        </p:nvCxnSpPr>
        <p:spPr>
          <a:xfrm flipV="1">
            <a:off x="304800" y="603250"/>
            <a:ext cx="8321675" cy="0"/>
          </a:xfrm>
          <a:prstGeom prst="line">
            <a:avLst/>
          </a:prstGeom>
          <a:ln w="952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5"/>
          <p:cNvSpPr/>
          <p:nvPr/>
        </p:nvSpPr>
        <p:spPr bwMode="auto">
          <a:xfrm rot="5400000">
            <a:off x="8587581" y="384969"/>
            <a:ext cx="406400" cy="36036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chemeClr val="accent5"/>
            </a:soli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Slide Number Placeholder 5"/>
          <p:cNvSpPr txBox="1"/>
          <p:nvPr/>
        </p:nvSpPr>
        <p:spPr>
          <a:xfrm>
            <a:off x="8613775" y="460375"/>
            <a:ext cx="360363" cy="2286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804FD0-EB64-40B0-9BC5-0881BBA2915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 rot="16200000" flipV="1">
            <a:off x="152400" y="390525"/>
            <a:ext cx="609600" cy="228600"/>
          </a:xfrm>
          <a:prstGeom prst="roundRect">
            <a:avLst>
              <a:gd name="adj" fmla="val 30000"/>
            </a:avLst>
          </a:prstGeom>
          <a:solidFill>
            <a:srgbClr val="1D4999"/>
          </a:solidFill>
          <a:ln w="3175">
            <a:noFill/>
          </a:ln>
          <a:effectLst>
            <a:outerShdw blurRad="342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Oval 76"/>
          <p:cNvSpPr/>
          <p:nvPr/>
        </p:nvSpPr>
        <p:spPr>
          <a:xfrm>
            <a:off x="228600" y="276645"/>
            <a:ext cx="457200" cy="457200"/>
          </a:xfrm>
          <a:prstGeom prst="ellipse">
            <a:avLst/>
          </a:prstGeom>
          <a:solidFill>
            <a:srgbClr val="EEF0F0"/>
          </a:soli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Relationship Id="rId6" Type="http://schemas.openxmlformats.org/officeDocument/2006/relationships/comments" Target="../comments/commen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3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48.xml"/><Relationship Id="rId7" Type="http://schemas.openxmlformats.org/officeDocument/2006/relationships/image" Target="../media/image6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5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3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7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3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42900" y="284163"/>
            <a:ext cx="8458200" cy="4484688"/>
          </a:xfrm>
          <a:prstGeom prst="rect">
            <a:avLst/>
          </a:prstGeom>
          <a:solidFill>
            <a:schemeClr val="bg1"/>
          </a:solidFill>
          <a:ln w="9525">
            <a:solidFill>
              <a:srgbClr val="1D4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819400" y="-2114550"/>
            <a:ext cx="3581400" cy="49942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rgbClr val="1D4999">
                <a:alpha val="10000"/>
              </a:srgbClr>
            </a:solidFill>
            <a:prstDash val="solid"/>
          </a:ln>
          <a:effectLst>
            <a:outerShdw blurRad="342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170238" y="-2003425"/>
            <a:ext cx="2879725" cy="45735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1D4999">
                <a:alpha val="64000"/>
              </a:srgbClr>
            </a:solidFill>
            <a:prstDash val="solid"/>
          </a:ln>
          <a:effectLst>
            <a:outerShdw blurRad="342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05200" y="-1462087"/>
            <a:ext cx="2209800" cy="3690938"/>
          </a:xfrm>
          <a:prstGeom prst="roundRect">
            <a:avLst>
              <a:gd name="adj" fmla="val 50000"/>
            </a:avLst>
          </a:prstGeom>
          <a:solidFill>
            <a:srgbClr val="1D4999"/>
          </a:solidFill>
          <a:ln w="3175">
            <a:noFill/>
          </a:ln>
          <a:effectLst>
            <a:outerShdw blurRad="342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33800" y="4324350"/>
            <a:ext cx="1752600" cy="371475"/>
          </a:xfrm>
          <a:prstGeom prst="roundRect">
            <a:avLst>
              <a:gd name="adj" fmla="val 50000"/>
            </a:avLst>
          </a:prstGeom>
          <a:solidFill>
            <a:srgbClr val="1D4999"/>
          </a:solidFill>
          <a:ln w="3175">
            <a:noFill/>
          </a:ln>
          <a:effectLst>
            <a:outerShdw blurRad="342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刘  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hape 45"/>
          <p:cNvSpPr/>
          <p:nvPr/>
        </p:nvSpPr>
        <p:spPr>
          <a:xfrm>
            <a:off x="609600" y="2878138"/>
            <a:ext cx="7850188" cy="684212"/>
          </a:xfrm>
          <a:prstGeom prst="rect">
            <a:avLst/>
          </a:prstGeom>
          <a:noFill/>
          <a:ln w="12700">
            <a:noFill/>
          </a:ln>
        </p:spPr>
        <p:txBody>
          <a:bodyPr lIns="34290" tIns="34290" rIns="34290" bIns="34290">
            <a:spAutoFit/>
          </a:bodyPr>
          <a:lstStyle/>
          <a:p>
            <a:pPr algn="ctr" eaLnBrk="1" hangingPunct="1"/>
            <a:r>
              <a:rPr lang="zh-CN" altLang="en-US" sz="4000" b="1" dirty="0">
                <a:solidFill>
                  <a:srgbClr val="181717"/>
                </a:solidFill>
                <a:latin typeface="Impact" panose="020B0806030902050204" pitchFamily="34" charset="0"/>
                <a:ea typeface="Heiti SC Light"/>
                <a:sym typeface="Impact" panose="020B0806030902050204" pitchFamily="34" charset="0"/>
              </a:rPr>
              <a:t>操作系统原理</a:t>
            </a:r>
            <a:endParaRPr lang="zh-CN" altLang="en-US" sz="2800" b="1" dirty="0">
              <a:solidFill>
                <a:srgbClr val="181717"/>
              </a:solidFill>
              <a:latin typeface="微软雅黑" panose="020B0503020204020204" pitchFamily="34" charset="-122"/>
              <a:ea typeface="Heiti SC Light"/>
              <a:sym typeface="Impact" panose="020B080603090205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90838" y="3741738"/>
            <a:ext cx="3159125" cy="4298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第</a:t>
            </a:r>
            <a:r>
              <a:rPr kumimoji="0" lang="en-US" altLang="zh-CN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7</a:t>
            </a:r>
            <a:r>
              <a:rPr kumimoji="0" lang="zh-CN" altLang="en-US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章</a:t>
            </a:r>
            <a:r>
              <a:rPr kumimoji="0" lang="en-US" altLang="zh-CN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 </a:t>
            </a:r>
            <a:r>
              <a:rPr kumimoji="0" lang="zh-CN" altLang="en-US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输入</a:t>
            </a:r>
            <a:r>
              <a:rPr kumimoji="0" lang="en-US" altLang="zh-CN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/</a:t>
            </a:r>
            <a:r>
              <a:rPr kumimoji="0" lang="zh-CN" altLang="en-US" sz="22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  <a:cs typeface="+mn-cs"/>
              </a:rPr>
              <a:t>输出系统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5200" y="324621"/>
            <a:ext cx="2209800" cy="1141730"/>
          </a:xfrm>
          <a:prstGeom prst="rect">
            <a:avLst/>
          </a:prstGeom>
        </p:spPr>
      </p:pic>
      <p:grpSp>
        <p:nvGrpSpPr>
          <p:cNvPr id="39946" name="组合 7"/>
          <p:cNvGrpSpPr/>
          <p:nvPr/>
        </p:nvGrpSpPr>
        <p:grpSpPr>
          <a:xfrm>
            <a:off x="0" y="1466850"/>
            <a:ext cx="9144000" cy="1524000"/>
            <a:chOff x="0" y="1719107"/>
            <a:chExt cx="9144000" cy="1524000"/>
          </a:xfrm>
        </p:grpSpPr>
        <p:pic>
          <p:nvPicPr>
            <p:cNvPr id="39951" name="图片 5"/>
            <p:cNvPicPr>
              <a:picLocks noChangeAspect="1"/>
            </p:cNvPicPr>
            <p:nvPr/>
          </p:nvPicPr>
          <p:blipFill>
            <a:blip r:embed="rId4"/>
            <a:srcRect l="41667" t="47412" r="4167" b="22955"/>
            <a:stretch>
              <a:fillRect/>
            </a:stretch>
          </p:blipFill>
          <p:spPr>
            <a:xfrm>
              <a:off x="4191000" y="1719107"/>
              <a:ext cx="4953000" cy="1524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2" name="图片 20"/>
            <p:cNvPicPr>
              <a:picLocks noChangeAspect="1"/>
            </p:cNvPicPr>
            <p:nvPr/>
          </p:nvPicPr>
          <p:blipFill>
            <a:blip r:embed="rId4"/>
            <a:srcRect l="41667" t="47412" r="4167" b="22955"/>
            <a:stretch>
              <a:fillRect/>
            </a:stretch>
          </p:blipFill>
          <p:spPr>
            <a:xfrm flipH="1">
              <a:off x="0" y="1719107"/>
              <a:ext cx="4953000" cy="15240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" name="任意多边形 30"/>
          <p:cNvSpPr/>
          <p:nvPr/>
        </p:nvSpPr>
        <p:spPr>
          <a:xfrm>
            <a:off x="0" y="0"/>
            <a:ext cx="685800" cy="685800"/>
          </a:xfrm>
          <a:custGeom>
            <a:avLst/>
            <a:gdLst>
              <a:gd name="connsiteX0" fmla="*/ 0 w 685800"/>
              <a:gd name="connsiteY0" fmla="*/ 0 h 686548"/>
              <a:gd name="connsiteX1" fmla="*/ 681884 w 685800"/>
              <a:gd name="connsiteY1" fmla="*/ 0 h 686548"/>
              <a:gd name="connsiteX2" fmla="*/ 685800 w 685800"/>
              <a:gd name="connsiteY2" fmla="*/ 38848 h 686548"/>
              <a:gd name="connsiteX3" fmla="*/ 38100 w 685800"/>
              <a:gd name="connsiteY3" fmla="*/ 686548 h 686548"/>
              <a:gd name="connsiteX4" fmla="*/ 0 w 685800"/>
              <a:gd name="connsiteY4" fmla="*/ 682707 h 686548"/>
              <a:gd name="connsiteX5" fmla="*/ 0 w 685800"/>
              <a:gd name="connsiteY5" fmla="*/ 0 h 68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686548">
                <a:moveTo>
                  <a:pt x="0" y="0"/>
                </a:moveTo>
                <a:lnTo>
                  <a:pt x="681884" y="0"/>
                </a:lnTo>
                <a:lnTo>
                  <a:pt x="685800" y="38848"/>
                </a:lnTo>
                <a:cubicBezTo>
                  <a:pt x="685800" y="396563"/>
                  <a:pt x="395815" y="686548"/>
                  <a:pt x="38100" y="686548"/>
                </a:cubicBezTo>
                <a:lnTo>
                  <a:pt x="0" y="6827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8458200" y="0"/>
            <a:ext cx="685800" cy="685800"/>
          </a:xfrm>
          <a:custGeom>
            <a:avLst/>
            <a:gdLst>
              <a:gd name="connsiteX0" fmla="*/ 0 w 685800"/>
              <a:gd name="connsiteY0" fmla="*/ 0 h 686548"/>
              <a:gd name="connsiteX1" fmla="*/ 681884 w 685800"/>
              <a:gd name="connsiteY1" fmla="*/ 0 h 686548"/>
              <a:gd name="connsiteX2" fmla="*/ 685800 w 685800"/>
              <a:gd name="connsiteY2" fmla="*/ 38848 h 686548"/>
              <a:gd name="connsiteX3" fmla="*/ 38100 w 685800"/>
              <a:gd name="connsiteY3" fmla="*/ 686548 h 686548"/>
              <a:gd name="connsiteX4" fmla="*/ 0 w 685800"/>
              <a:gd name="connsiteY4" fmla="*/ 682707 h 686548"/>
              <a:gd name="connsiteX5" fmla="*/ 0 w 685800"/>
              <a:gd name="connsiteY5" fmla="*/ 0 h 68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686548">
                <a:moveTo>
                  <a:pt x="0" y="0"/>
                </a:moveTo>
                <a:lnTo>
                  <a:pt x="681884" y="0"/>
                </a:lnTo>
                <a:lnTo>
                  <a:pt x="685800" y="38848"/>
                </a:lnTo>
                <a:cubicBezTo>
                  <a:pt x="685800" y="396563"/>
                  <a:pt x="395815" y="686548"/>
                  <a:pt x="38100" y="686548"/>
                </a:cubicBezTo>
                <a:lnTo>
                  <a:pt x="0" y="6827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 flipV="1">
            <a:off x="0" y="4394961"/>
            <a:ext cx="9144000" cy="746540"/>
            <a:chOff x="0" y="3415537"/>
            <a:chExt cx="9144000" cy="686548"/>
          </a:xfrm>
          <a:solidFill>
            <a:schemeClr val="bg1">
              <a:lumMod val="95000"/>
            </a:schemeClr>
          </a:solidFill>
        </p:grpSpPr>
        <p:sp>
          <p:nvSpPr>
            <p:cNvPr id="33" name="任意多边形 32"/>
            <p:cNvSpPr/>
            <p:nvPr/>
          </p:nvSpPr>
          <p:spPr>
            <a:xfrm>
              <a:off x="0" y="3415537"/>
              <a:ext cx="685800" cy="686548"/>
            </a:xfrm>
            <a:custGeom>
              <a:avLst/>
              <a:gdLst>
                <a:gd name="connsiteX0" fmla="*/ 0 w 685800"/>
                <a:gd name="connsiteY0" fmla="*/ 0 h 686548"/>
                <a:gd name="connsiteX1" fmla="*/ 681884 w 685800"/>
                <a:gd name="connsiteY1" fmla="*/ 0 h 686548"/>
                <a:gd name="connsiteX2" fmla="*/ 685800 w 685800"/>
                <a:gd name="connsiteY2" fmla="*/ 38848 h 686548"/>
                <a:gd name="connsiteX3" fmla="*/ 38100 w 685800"/>
                <a:gd name="connsiteY3" fmla="*/ 686548 h 686548"/>
                <a:gd name="connsiteX4" fmla="*/ 0 w 685800"/>
                <a:gd name="connsiteY4" fmla="*/ 682707 h 686548"/>
                <a:gd name="connsiteX5" fmla="*/ 0 w 685800"/>
                <a:gd name="connsiteY5" fmla="*/ 0 h 68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686548">
                  <a:moveTo>
                    <a:pt x="0" y="0"/>
                  </a:moveTo>
                  <a:lnTo>
                    <a:pt x="681884" y="0"/>
                  </a:lnTo>
                  <a:lnTo>
                    <a:pt x="685800" y="38848"/>
                  </a:lnTo>
                  <a:cubicBezTo>
                    <a:pt x="685800" y="396563"/>
                    <a:pt x="395815" y="686548"/>
                    <a:pt x="38100" y="686548"/>
                  </a:cubicBezTo>
                  <a:lnTo>
                    <a:pt x="0" y="68270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H="1">
              <a:off x="8458200" y="3415537"/>
              <a:ext cx="685800" cy="686548"/>
            </a:xfrm>
            <a:custGeom>
              <a:avLst/>
              <a:gdLst>
                <a:gd name="connsiteX0" fmla="*/ 0 w 685800"/>
                <a:gd name="connsiteY0" fmla="*/ 0 h 686548"/>
                <a:gd name="connsiteX1" fmla="*/ 681884 w 685800"/>
                <a:gd name="connsiteY1" fmla="*/ 0 h 686548"/>
                <a:gd name="connsiteX2" fmla="*/ 685800 w 685800"/>
                <a:gd name="connsiteY2" fmla="*/ 38848 h 686548"/>
                <a:gd name="connsiteX3" fmla="*/ 38100 w 685800"/>
                <a:gd name="connsiteY3" fmla="*/ 686548 h 686548"/>
                <a:gd name="connsiteX4" fmla="*/ 0 w 685800"/>
                <a:gd name="connsiteY4" fmla="*/ 682707 h 686548"/>
                <a:gd name="connsiteX5" fmla="*/ 0 w 685800"/>
                <a:gd name="connsiteY5" fmla="*/ 0 h 68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686548">
                  <a:moveTo>
                    <a:pt x="0" y="0"/>
                  </a:moveTo>
                  <a:lnTo>
                    <a:pt x="681884" y="0"/>
                  </a:lnTo>
                  <a:lnTo>
                    <a:pt x="685800" y="38848"/>
                  </a:lnTo>
                  <a:cubicBezTo>
                    <a:pt x="685800" y="396563"/>
                    <a:pt x="395815" y="686548"/>
                    <a:pt x="38100" y="686548"/>
                  </a:cubicBezTo>
                  <a:lnTo>
                    <a:pt x="0" y="68270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3644900" y="119063"/>
            <a:ext cx="1930400" cy="19637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" y="666750"/>
            <a:ext cx="6350000" cy="436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914400" y="163068"/>
            <a:ext cx="4267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系统各模块之间的层次视图</a:t>
            </a:r>
            <a:endParaRPr lang="zh-CN" altLang="en-US" sz="2100" b="1" dirty="0">
              <a:solidFill>
                <a:srgbClr val="7F7F7F"/>
              </a:solidFill>
              <a:sym typeface="+mn-ea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3D523C3-C93D-40F0-A5EF-59F11861B9A7}"/>
              </a:ext>
            </a:extLst>
          </p:cNvPr>
          <p:cNvSpPr txBox="1"/>
          <p:nvPr/>
        </p:nvSpPr>
        <p:spPr>
          <a:xfrm>
            <a:off x="6594307" y="971550"/>
            <a:ext cx="2473493" cy="11922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defPPr>
              <a:defRPr lang="en-US"/>
            </a:defPPr>
            <a:lvl1pPr eaLnBrk="1" hangingPunct="1">
              <a:lnSpc>
                <a:spcPct val="132000"/>
              </a:lnSpc>
              <a:spcBef>
                <a:spcPts val="580"/>
              </a:spcBef>
              <a:buFont typeface="Arial" panose="020B0604020202020204" pitchFamily="34" charset="0"/>
              <a:defRPr sz="1200">
                <a:latin typeface="+mn-lt"/>
                <a:ea typeface="+mn-ea"/>
              </a:defRPr>
            </a:lvl1pPr>
            <a:lvl2pPr marL="0" indent="-342900" eaLnBrk="1" hangingPunct="1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 sz="1200">
                <a:latin typeface="+mn-lt"/>
                <a:ea typeface="+mn-ea"/>
              </a:defRPr>
            </a:lvl2pPr>
            <a:lvl3pPr marL="11430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latin typeface="+mn-lt"/>
                <a:ea typeface="+mn-ea"/>
              </a:defRPr>
            </a:lvl3pPr>
            <a:lvl4pPr marL="16002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latin typeface="+mn-lt"/>
                <a:ea typeface="+mn-ea"/>
              </a:defRPr>
            </a:lvl4pPr>
            <a:lvl5pPr marL="20574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latin typeface="+mn-lt"/>
                <a:ea typeface="+mn-ea"/>
              </a:defRPr>
            </a:lvl5pPr>
            <a:lvl6pPr marL="25146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I/O</a:t>
            </a:r>
            <a:r>
              <a:rPr lang="zh-CN" altLang="en-US" dirty="0"/>
              <a:t>系统的上、下接口</a:t>
            </a:r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系统接口（上接口）</a:t>
            </a:r>
          </a:p>
          <a:p>
            <a:pPr lvl="1"/>
            <a:r>
              <a:rPr lang="zh-CN" altLang="en-US"/>
              <a:t>软件</a:t>
            </a:r>
            <a:r>
              <a:rPr lang="en-US" altLang="zh-CN" dirty="0"/>
              <a:t>/</a:t>
            </a:r>
            <a:r>
              <a:rPr lang="zh-CN" altLang="en-US" dirty="0"/>
              <a:t>硬件接口（下接口）</a:t>
            </a:r>
          </a:p>
          <a:p>
            <a:pPr lvl="1"/>
            <a:r>
              <a:rPr lang="zh-CN" altLang="en-US" dirty="0"/>
              <a:t>在上、下接口</a:t>
            </a:r>
            <a:r>
              <a:rPr lang="zh-CN" altLang="en-US"/>
              <a:t>之间是</a:t>
            </a:r>
            <a:r>
              <a:rPr lang="en-US" altLang="zh-CN" dirty="0"/>
              <a:t>I/O</a:t>
            </a:r>
            <a:r>
              <a:rPr lang="zh-CN" altLang="en-US" dirty="0"/>
              <a:t>系统</a:t>
            </a:r>
          </a:p>
          <a:p>
            <a:pPr lvl="1"/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CAEDC4-6CF4-4FA0-BB78-F512CB59B994}"/>
              </a:ext>
            </a:extLst>
          </p:cNvPr>
          <p:cNvSpPr txBox="1"/>
          <p:nvPr/>
        </p:nvSpPr>
        <p:spPr>
          <a:xfrm>
            <a:off x="6976966" y="3028950"/>
            <a:ext cx="2145263" cy="121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en-US" altLang="zh-CN" sz="1200" dirty="0"/>
              <a:t>I/O</a:t>
            </a:r>
            <a:r>
              <a:rPr lang="zh-CN" altLang="en-US" sz="1200" dirty="0">
                <a:solidFill>
                  <a:srgbClr val="FF0000"/>
                </a:solidFill>
              </a:rPr>
              <a:t>系统本身</a:t>
            </a:r>
            <a:r>
              <a:rPr lang="zh-CN" altLang="en-US" sz="1200" dirty="0"/>
              <a:t>分为</a:t>
            </a:r>
            <a:r>
              <a:rPr lang="zh-CN" altLang="en-US" sz="1200" dirty="0">
                <a:solidFill>
                  <a:srgbClr val="FF0000"/>
                </a:solidFill>
              </a:rPr>
              <a:t>三层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1200" dirty="0"/>
              <a:t>与设备无关的</a:t>
            </a:r>
            <a:r>
              <a:rPr lang="en-US" altLang="zh-CN" sz="1200" dirty="0"/>
              <a:t>IO</a:t>
            </a:r>
            <a:r>
              <a:rPr lang="zh-CN" altLang="en-US" sz="1200" dirty="0"/>
              <a:t>软件</a:t>
            </a:r>
            <a:endParaRPr lang="en-US" altLang="zh-CN" sz="1200" dirty="0"/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1200" dirty="0"/>
              <a:t>设备驱动程序</a:t>
            </a:r>
            <a:endParaRPr lang="en-US" altLang="zh-CN" sz="1200" dirty="0"/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1200" dirty="0"/>
              <a:t>中断处理程序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endParaRPr lang="zh-CN" altLang="en-US" sz="12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EA88CDD-17E5-4D93-B7D2-BD7BB633DD9A}"/>
              </a:ext>
            </a:extLst>
          </p:cNvPr>
          <p:cNvCxnSpPr>
            <a:cxnSpLocks/>
          </p:cNvCxnSpPr>
          <p:nvPr/>
        </p:nvCxnSpPr>
        <p:spPr>
          <a:xfrm flipH="1" flipV="1">
            <a:off x="6594307" y="2405888"/>
            <a:ext cx="797093" cy="10802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2D4197F-7433-4648-9ED9-E73959DAAC9D}"/>
              </a:ext>
            </a:extLst>
          </p:cNvPr>
          <p:cNvCxnSpPr/>
          <p:nvPr/>
        </p:nvCxnSpPr>
        <p:spPr>
          <a:xfrm flipH="1" flipV="1">
            <a:off x="6400800" y="2952750"/>
            <a:ext cx="990600" cy="8382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F4E0729-658A-43A2-A33E-6C9E38722E86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3535425"/>
            <a:ext cx="918354" cy="560325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A6735C8-F765-49A6-A31E-C76E31EBDB4B}"/>
              </a:ext>
            </a:extLst>
          </p:cNvPr>
          <p:cNvCxnSpPr/>
          <p:nvPr/>
        </p:nvCxnSpPr>
        <p:spPr>
          <a:xfrm>
            <a:off x="7010400" y="2114550"/>
            <a:ext cx="198120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下 12">
            <a:extLst>
              <a:ext uri="{FF2B5EF4-FFF2-40B4-BE49-F238E27FC236}">
                <a16:creationId xmlns:a16="http://schemas.microsoft.com/office/drawing/2014/main" id="{4904E742-5C6E-43D4-9C82-234442C7EBE0}"/>
              </a:ext>
            </a:extLst>
          </p:cNvPr>
          <p:cNvSpPr/>
          <p:nvPr/>
        </p:nvSpPr>
        <p:spPr>
          <a:xfrm>
            <a:off x="7831053" y="2163825"/>
            <a:ext cx="398547" cy="81585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45E572B-EBEE-48B5-9CAA-116F7EF858F6}"/>
              </a:ext>
            </a:extLst>
          </p:cNvPr>
          <p:cNvCxnSpPr/>
          <p:nvPr/>
        </p:nvCxnSpPr>
        <p:spPr>
          <a:xfrm flipH="1">
            <a:off x="6248400" y="1428750"/>
            <a:ext cx="728566" cy="381000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8CE466-1479-46B3-BE47-09CA9A7035A2}"/>
              </a:ext>
            </a:extLst>
          </p:cNvPr>
          <p:cNvCxnSpPr/>
          <p:nvPr/>
        </p:nvCxnSpPr>
        <p:spPr>
          <a:xfrm flipH="1">
            <a:off x="6477000" y="1733550"/>
            <a:ext cx="533400" cy="2133599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3AE05CC-C8B4-40E6-8AA1-3E5E7CCE0E00}"/>
              </a:ext>
            </a:extLst>
          </p:cNvPr>
          <p:cNvSpPr txBox="1"/>
          <p:nvPr/>
        </p:nvSpPr>
        <p:spPr>
          <a:xfrm>
            <a:off x="5817661" y="3224541"/>
            <a:ext cx="383438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ISR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09B179A-94D3-4CCD-A83A-C971E00E6C9B}"/>
              </a:ext>
            </a:extLst>
          </p:cNvPr>
          <p:cNvSpPr/>
          <p:nvPr/>
        </p:nvSpPr>
        <p:spPr>
          <a:xfrm>
            <a:off x="762000" y="2000250"/>
            <a:ext cx="6096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DB5A97B-5E5C-4621-B340-CDC83481DDB1}"/>
              </a:ext>
            </a:extLst>
          </p:cNvPr>
          <p:cNvSpPr/>
          <p:nvPr/>
        </p:nvSpPr>
        <p:spPr>
          <a:xfrm>
            <a:off x="2590800" y="2011969"/>
            <a:ext cx="685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0C379E7-8C01-4F7B-86C9-D9476330BE6A}"/>
              </a:ext>
            </a:extLst>
          </p:cNvPr>
          <p:cNvSpPr/>
          <p:nvPr/>
        </p:nvSpPr>
        <p:spPr>
          <a:xfrm>
            <a:off x="4261485" y="2010624"/>
            <a:ext cx="539116" cy="285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F755123-DC61-4DCB-B7B4-2054B1D0C7CD}"/>
              </a:ext>
            </a:extLst>
          </p:cNvPr>
          <p:cNvSpPr/>
          <p:nvPr/>
        </p:nvSpPr>
        <p:spPr>
          <a:xfrm>
            <a:off x="5609673" y="1809760"/>
            <a:ext cx="742646" cy="234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0FA5967-0894-482F-967B-FBFE5D6D4085}"/>
              </a:ext>
            </a:extLst>
          </p:cNvPr>
          <p:cNvSpPr/>
          <p:nvPr/>
        </p:nvSpPr>
        <p:spPr>
          <a:xfrm>
            <a:off x="5657662" y="3714750"/>
            <a:ext cx="808452" cy="234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000" y="819150"/>
            <a:ext cx="6572885" cy="4196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7.8.1</a:t>
            </a:r>
            <a:r>
              <a:rPr lang="zh-CN" altLang="en-US" sz="2100" b="1" dirty="0">
                <a:solidFill>
                  <a:srgbClr val="7F7F7F"/>
                </a:solidFill>
              </a:rPr>
              <a:t>磁盘性能简述</a:t>
            </a:r>
          </a:p>
        </p:txBody>
      </p:sp>
      <p:sp>
        <p:nvSpPr>
          <p:cNvPr id="3" name="îṧľîḋé"/>
          <p:cNvSpPr txBox="1"/>
          <p:nvPr/>
        </p:nvSpPr>
        <p:spPr>
          <a:xfrm>
            <a:off x="526055" y="1111902"/>
            <a:ext cx="6380707" cy="449661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2000"/>
              </a:lnSpc>
            </a:pPr>
            <a:r>
              <a:rPr lang="zh-CN" altLang="en-US" dirty="0"/>
              <a:t>磁盘的结构</a:t>
            </a:r>
          </a:p>
        </p:txBody>
      </p:sp>
      <p:sp>
        <p:nvSpPr>
          <p:cNvPr id="4" name="îs1iďé"/>
          <p:cNvSpPr/>
          <p:nvPr/>
        </p:nvSpPr>
        <p:spPr>
          <a:xfrm>
            <a:off x="457475" y="1581269"/>
            <a:ext cx="7283426" cy="302232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盘面</a:t>
            </a:r>
            <a:r>
              <a:rPr lang="zh-CN" altLang="en-US" sz="1800" dirty="0"/>
              <a:t>：磁盘设备可包含一或多个盘片，每个盘片分为一个或两个盘面，每个面上有一个读写磁头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磁道</a:t>
            </a:r>
            <a:r>
              <a:rPr lang="zh-CN" altLang="en-US" sz="1800" dirty="0"/>
              <a:t>：每个盘面可分成若干条磁道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扇区</a:t>
            </a:r>
            <a:r>
              <a:rPr lang="zh-CN" altLang="en-US" sz="1800" dirty="0"/>
              <a:t>：每条磁道逻辑上分成若干个大小相同的扇区。每个扇区的大小相当于一个盘块（数据块）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磁柱：</a:t>
            </a:r>
            <a:r>
              <a:rPr lang="zh-CN" altLang="en-US" sz="1800" dirty="0"/>
              <a:t>所有盘面中相对位置相同的磁道组成柱面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每条磁道上可存储相同数目的二进制位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磁盘密度</a:t>
            </a:r>
            <a:r>
              <a:rPr lang="zh-CN" altLang="en-US" sz="1800" dirty="0"/>
              <a:t>即每英寸中所存储的位数，显然是内层磁道的密度较外层磁道的密度高。</a:t>
            </a:r>
          </a:p>
        </p:txBody>
      </p:sp>
      <p:sp>
        <p:nvSpPr>
          <p:cNvPr id="2" name="îṧľîḋé"/>
          <p:cNvSpPr txBox="1"/>
          <p:nvPr>
            <p:custDataLst>
              <p:tags r:id="rId1"/>
            </p:custDataLst>
          </p:nvPr>
        </p:nvSpPr>
        <p:spPr>
          <a:xfrm>
            <a:off x="533675" y="593742"/>
            <a:ext cx="6380707" cy="449661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2000"/>
              </a:lnSpc>
            </a:pPr>
            <a:r>
              <a:rPr lang="zh-CN" altLang="en-US" dirty="0"/>
              <a:t>磁盘：由表面涂有磁性物质的圆形盘片组成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7.8.1</a:t>
            </a:r>
            <a:r>
              <a:rPr lang="zh-CN" altLang="en-US" sz="2100" b="1" dirty="0">
                <a:solidFill>
                  <a:srgbClr val="7F7F7F"/>
                </a:solidFill>
              </a:rPr>
              <a:t>磁盘性能简述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4345" y="1047750"/>
            <a:ext cx="3169366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3170194" y="1047750"/>
            <a:ext cx="3078206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559" y="1081528"/>
            <a:ext cx="2780095" cy="263322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7.8.1</a:t>
            </a:r>
            <a:r>
              <a:rPr lang="zh-CN" altLang="en-US" sz="2100" b="1" dirty="0">
                <a:solidFill>
                  <a:srgbClr val="7F7F7F"/>
                </a:solidFill>
              </a:rPr>
              <a:t>磁盘性能简述</a:t>
            </a: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4397375" cy="3462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4817110" y="1047750"/>
            <a:ext cx="4185285" cy="3387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4724400" y="1023620"/>
            <a:ext cx="4319905" cy="345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A71EF6-E028-4495-AF4F-F31ACD549EC3}"/>
              </a:ext>
            </a:extLst>
          </p:cNvPr>
          <p:cNvSpPr txBox="1"/>
          <p:nvPr/>
        </p:nvSpPr>
        <p:spPr>
          <a:xfrm>
            <a:off x="2819400" y="4629150"/>
            <a:ext cx="223651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磁面、磁道、扇区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7.8.1</a:t>
            </a:r>
            <a:r>
              <a:rPr lang="zh-CN" altLang="en-US" sz="2100" b="1" dirty="0">
                <a:solidFill>
                  <a:srgbClr val="7F7F7F"/>
                </a:solidFill>
              </a:rPr>
              <a:t>磁盘性能简述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9600" y="81915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磁盘的物理地址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800" y="1428750"/>
            <a:ext cx="78587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/>
              <a:t>可用（</a:t>
            </a:r>
            <a:r>
              <a:rPr lang="zh-CN" altLang="en-US" sz="2000" dirty="0">
                <a:solidFill>
                  <a:srgbClr val="FF0000"/>
                </a:solidFill>
              </a:rPr>
              <a:t>盘面号，磁道（柱面），扇区号</a:t>
            </a:r>
            <a:r>
              <a:rPr lang="zh-CN" altLang="en-US" sz="2000" dirty="0"/>
              <a:t>）来定位任意一个</a:t>
            </a:r>
            <a:r>
              <a:rPr lang="zh-CN" altLang="en-US" sz="2000" dirty="0">
                <a:solidFill>
                  <a:srgbClr val="FF0000"/>
                </a:solidFill>
              </a:rPr>
              <a:t>磁盘块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/>
              <a:t>文件数据存放在外存中的几号块，这个块号就可以转换成（盘面号，磁道，扇区号）的地址形式。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5800" y="280035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读写一个“块”的过程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" y="3327400"/>
            <a:ext cx="81400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①根据“柱面号”移动磁臂，让磁头指向指定柱面； </a:t>
            </a:r>
          </a:p>
          <a:p>
            <a:r>
              <a:rPr lang="zh-CN" altLang="en-US" sz="2000" dirty="0"/>
              <a:t>②激活指定盘面对应的磁头；</a:t>
            </a:r>
          </a:p>
          <a:p>
            <a:r>
              <a:rPr lang="zh-CN" altLang="en-US" sz="2000" dirty="0"/>
              <a:t>③磁盘旋转的过程中，指定的扇区会从磁头下面划过，就完成了对指定扇区的读/写。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磁盘容量计算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310133" y="1927037"/>
            <a:ext cx="5388842" cy="72189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cylinder:19710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计算：</a:t>
            </a:r>
            <a:r>
              <a:rPr lang="en-US" altLang="zh-CN" sz="1650" dirty="0"/>
              <a:t>19710×255×16×512B=41173401600B=40GB</a:t>
            </a:r>
          </a:p>
        </p:txBody>
      </p:sp>
      <p:sp>
        <p:nvSpPr>
          <p:cNvPr id="4" name="i$lîďê"/>
          <p:cNvSpPr/>
          <p:nvPr/>
        </p:nvSpPr>
        <p:spPr>
          <a:xfrm>
            <a:off x="1351859" y="1603571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>
                <a:sym typeface="Wingdings" panose="05000000000000000000" pitchFamily="2" charset="2"/>
              </a:rPr>
              <a:t>40GB</a:t>
            </a:r>
            <a:r>
              <a:rPr lang="zh-CN" altLang="en-US" sz="1800" dirty="0">
                <a:sym typeface="Wingdings" panose="05000000000000000000" pitchFamily="2" charset="2"/>
              </a:rPr>
              <a:t>硬盘</a:t>
            </a:r>
          </a:p>
        </p:txBody>
      </p:sp>
      <p:sp>
        <p:nvSpPr>
          <p:cNvPr id="5" name="î$ļíḋè"/>
          <p:cNvSpPr/>
          <p:nvPr/>
        </p:nvSpPr>
        <p:spPr>
          <a:xfrm>
            <a:off x="1351860" y="3583279"/>
            <a:ext cx="7380014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Sides:2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Tracks:80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Sectors:18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计算：</a:t>
            </a:r>
            <a:r>
              <a:rPr lang="en-US" altLang="zh-CN" sz="1650" dirty="0"/>
              <a:t>2×80×18×512B=1.44MB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351861" y="3198698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>
                <a:sym typeface="Wingdings" panose="05000000000000000000" pitchFamily="2" charset="2"/>
              </a:rPr>
              <a:t>1.44MB</a:t>
            </a:r>
            <a:r>
              <a:rPr lang="zh-CN" altLang="en-US" sz="1800" dirty="0">
                <a:sym typeface="Wingdings" panose="05000000000000000000" pitchFamily="2" charset="2"/>
              </a:rPr>
              <a:t>软盘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351860" y="972871"/>
            <a:ext cx="5658540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</a:rPr>
              <a:t>容量</a:t>
            </a:r>
            <a:r>
              <a:rPr lang="en-US" altLang="zh-CN" sz="1800" dirty="0">
                <a:solidFill>
                  <a:srgbClr val="0000FF"/>
                </a:solidFill>
              </a:rPr>
              <a:t>=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磁道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sz="1800" dirty="0">
                <a:solidFill>
                  <a:srgbClr val="0000FF"/>
                </a:solidFill>
              </a:rPr>
              <a:t>柱面×磁头</a:t>
            </a:r>
            <a:r>
              <a:rPr lang="zh-CN" altLang="en-US" sz="1800" dirty="0">
                <a:solidFill>
                  <a:srgbClr val="0000FF"/>
                </a:solidFill>
                <a:sym typeface="+mn-ea"/>
              </a:rPr>
              <a:t>×</a:t>
            </a:r>
            <a:r>
              <a:rPr lang="zh-CN" altLang="en-US" sz="1800" dirty="0">
                <a:solidFill>
                  <a:srgbClr val="0000FF"/>
                </a:solidFill>
              </a:rPr>
              <a:t>扇区</a:t>
            </a:r>
            <a:r>
              <a:rPr lang="zh-CN" altLang="en-US" sz="1800" dirty="0"/>
              <a:t>，每扇区存放</a:t>
            </a:r>
            <a:r>
              <a:rPr lang="en-US" altLang="zh-CN" sz="1800" dirty="0">
                <a:solidFill>
                  <a:srgbClr val="FF0000"/>
                </a:solidFill>
              </a:rPr>
              <a:t>512B</a:t>
            </a:r>
            <a:r>
              <a:rPr lang="zh-CN" altLang="en-US" sz="1800" dirty="0"/>
              <a:t>数据</a:t>
            </a:r>
            <a:endParaRPr lang="en-US" altLang="zh-CN" sz="1800" dirty="0"/>
          </a:p>
        </p:txBody>
      </p:sp>
      <p:sp>
        <p:nvSpPr>
          <p:cNvPr id="9" name="îSļiḓè"/>
          <p:cNvSpPr/>
          <p:nvPr/>
        </p:nvSpPr>
        <p:spPr>
          <a:xfrm>
            <a:off x="839233" y="885425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0" name="íṥḻîḓe"/>
          <p:cNvSpPr/>
          <p:nvPr/>
        </p:nvSpPr>
        <p:spPr>
          <a:xfrm>
            <a:off x="839233" y="313674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839233" y="1528177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03252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981923" y="1694690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1003628" y="3278841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5" name="íšḻîḋè"/>
          <p:cNvSpPr/>
          <p:nvPr/>
        </p:nvSpPr>
        <p:spPr>
          <a:xfrm>
            <a:off x="5335905" y="1943735"/>
            <a:ext cx="1763395" cy="3848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sector:255</a:t>
            </a:r>
          </a:p>
        </p:txBody>
      </p:sp>
      <p:sp>
        <p:nvSpPr>
          <p:cNvPr id="16" name="íšḻîḋè"/>
          <p:cNvSpPr/>
          <p:nvPr/>
        </p:nvSpPr>
        <p:spPr>
          <a:xfrm>
            <a:off x="3567894" y="1943804"/>
            <a:ext cx="1473973" cy="38458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/>
              <a:t>head:16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266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数据的组织和格式</a:t>
            </a:r>
          </a:p>
        </p:txBody>
      </p:sp>
      <p:sp>
        <p:nvSpPr>
          <p:cNvPr id="31" name="i$lîďê"/>
          <p:cNvSpPr/>
          <p:nvPr/>
        </p:nvSpPr>
        <p:spPr>
          <a:xfrm>
            <a:off x="1351859" y="1603571"/>
            <a:ext cx="7380015" cy="56008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1800" dirty="0">
                <a:sym typeface="Wingdings" panose="05000000000000000000" pitchFamily="2" charset="2"/>
              </a:rPr>
              <a:t>如每条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磁道</a:t>
            </a:r>
            <a:r>
              <a:rPr lang="zh-CN" altLang="en-US" sz="1800" dirty="0">
                <a:sym typeface="Wingdings" panose="05000000000000000000" pitchFamily="2" charset="2"/>
              </a:rPr>
              <a:t>含有</a:t>
            </a:r>
            <a:r>
              <a:rPr lang="en-US" altLang="zh-CN" sz="1800" dirty="0">
                <a:solidFill>
                  <a:srgbClr val="FF0000"/>
                </a:solidFill>
                <a:sym typeface="Wingdings" panose="05000000000000000000" pitchFamily="2" charset="2"/>
              </a:rPr>
              <a:t>30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个</a:t>
            </a:r>
            <a:r>
              <a:rPr lang="zh-CN" altLang="en-US" sz="1800" dirty="0">
                <a:sym typeface="Wingdings" panose="05000000000000000000" pitchFamily="2" charset="2"/>
              </a:rPr>
              <a:t>固定大小的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扇区</a:t>
            </a:r>
            <a:r>
              <a:rPr lang="zh-CN" altLang="en-US" sz="1800" dirty="0">
                <a:sym typeface="Wingdings" panose="05000000000000000000" pitchFamily="2" charset="2"/>
              </a:rPr>
              <a:t>，每个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扇区容量为</a:t>
            </a:r>
            <a:r>
              <a:rPr lang="en-US" altLang="zh-CN" sz="1800" dirty="0">
                <a:solidFill>
                  <a:srgbClr val="FF0000"/>
                </a:solidFill>
                <a:sym typeface="Wingdings" panose="05000000000000000000" pitchFamily="2" charset="2"/>
              </a:rPr>
              <a:t>600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个字节</a:t>
            </a:r>
            <a:r>
              <a:rPr lang="zh-CN" altLang="en-US" sz="1800" dirty="0">
                <a:sym typeface="Wingdings" panose="05000000000000000000" pitchFamily="2" charset="2"/>
              </a:rPr>
              <a:t>，其中</a:t>
            </a:r>
            <a:r>
              <a:rPr lang="en-US" altLang="zh-CN" sz="1800" dirty="0">
                <a:solidFill>
                  <a:srgbClr val="FF0000"/>
                </a:solidFill>
                <a:sym typeface="Wingdings" panose="05000000000000000000" pitchFamily="2" charset="2"/>
              </a:rPr>
              <a:t>512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个字节存放数据</a:t>
            </a:r>
            <a:r>
              <a:rPr lang="zh-CN" altLang="en-US" sz="1800" dirty="0">
                <a:sym typeface="Wingdings" panose="05000000000000000000" pitchFamily="2" charset="2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其余的用于存放控制信息</a:t>
            </a:r>
          </a:p>
        </p:txBody>
      </p:sp>
      <p:sp>
        <p:nvSpPr>
          <p:cNvPr id="32" name="î$ļíḋè"/>
          <p:cNvSpPr/>
          <p:nvPr/>
        </p:nvSpPr>
        <p:spPr>
          <a:xfrm>
            <a:off x="1351859" y="2922828"/>
            <a:ext cx="7380014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solidFill>
                  <a:srgbClr val="0000FF"/>
                </a:solidFill>
              </a:rPr>
              <a:t>标识符字段</a:t>
            </a:r>
            <a:r>
              <a:rPr lang="zh-CN" altLang="en-US" sz="1650" dirty="0"/>
              <a:t>：其中一个字节的</a:t>
            </a:r>
            <a:r>
              <a:rPr lang="en-US" altLang="zh-CN" sz="1650" dirty="0"/>
              <a:t>synch</a:t>
            </a:r>
            <a:r>
              <a:rPr lang="zh-CN" altLang="en-US" sz="1650" dirty="0"/>
              <a:t>具有特定的位图像，作为该字段的定界符，利用磁道号、磁头号及扇区号三者来标识一个扇区；</a:t>
            </a:r>
            <a:r>
              <a:rPr lang="en-US" altLang="zh-CN" sz="1650" dirty="0"/>
              <a:t>CRC</a:t>
            </a:r>
            <a:r>
              <a:rPr lang="zh-CN" altLang="en-US" sz="1650" dirty="0"/>
              <a:t>字段用于段校验</a:t>
            </a:r>
          </a:p>
          <a:p>
            <a:pPr marL="342900" indent="-34290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solidFill>
                  <a:srgbClr val="0000FF"/>
                </a:solidFill>
              </a:rPr>
              <a:t>数据字段</a:t>
            </a:r>
            <a:r>
              <a:rPr lang="zh-CN" altLang="en-US" sz="1650" dirty="0"/>
              <a:t>：存放</a:t>
            </a:r>
            <a:r>
              <a:rPr lang="en-US" altLang="zh-CN" sz="1650" dirty="0"/>
              <a:t>512</a:t>
            </a:r>
            <a:r>
              <a:rPr lang="zh-CN" altLang="en-US" sz="1650" dirty="0"/>
              <a:t>个字节的数据</a:t>
            </a:r>
          </a:p>
        </p:txBody>
      </p:sp>
      <p:sp>
        <p:nvSpPr>
          <p:cNvPr id="33" name="ïṧḷïḋè"/>
          <p:cNvSpPr/>
          <p:nvPr/>
        </p:nvSpPr>
        <p:spPr>
          <a:xfrm>
            <a:off x="1351860" y="2538247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ym typeface="Wingdings" panose="05000000000000000000" pitchFamily="2" charset="2"/>
              </a:rPr>
              <a:t>每个扇区包括</a:t>
            </a:r>
            <a:r>
              <a:rPr lang="en-US" altLang="zh-CN" sz="18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个字段</a:t>
            </a:r>
            <a:r>
              <a:rPr lang="zh-CN" altLang="en-US" sz="1800" dirty="0">
                <a:sym typeface="Wingdings" panose="05000000000000000000" pitchFamily="2" charset="2"/>
              </a:rPr>
              <a:t>：</a:t>
            </a:r>
          </a:p>
        </p:txBody>
      </p:sp>
      <p:sp>
        <p:nvSpPr>
          <p:cNvPr id="34" name="íšḻíḑê"/>
          <p:cNvSpPr/>
          <p:nvPr/>
        </p:nvSpPr>
        <p:spPr>
          <a:xfrm>
            <a:off x="1351860" y="972871"/>
            <a:ext cx="5023182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ym typeface="Wingdings" panose="05000000000000000000" pitchFamily="2" charset="2"/>
              </a:rPr>
              <a:t>为了在磁盘上存储数据，必须先将磁盘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格式化</a:t>
            </a:r>
          </a:p>
        </p:txBody>
      </p:sp>
      <p:sp>
        <p:nvSpPr>
          <p:cNvPr id="35" name="îSļiḓè"/>
          <p:cNvSpPr/>
          <p:nvPr/>
        </p:nvSpPr>
        <p:spPr>
          <a:xfrm>
            <a:off x="839233" y="885425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36" name="íṥḻîḓe"/>
          <p:cNvSpPr/>
          <p:nvPr/>
        </p:nvSpPr>
        <p:spPr>
          <a:xfrm>
            <a:off x="839232" y="2476295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37" name="îşļiḓè"/>
          <p:cNvSpPr/>
          <p:nvPr/>
        </p:nvSpPr>
        <p:spPr>
          <a:xfrm>
            <a:off x="839233" y="1528177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38" name="îṡḷíďe"/>
          <p:cNvSpPr/>
          <p:nvPr/>
        </p:nvSpPr>
        <p:spPr>
          <a:xfrm>
            <a:off x="981924" y="103252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39" name="íSlíḋe"/>
          <p:cNvSpPr/>
          <p:nvPr/>
        </p:nvSpPr>
        <p:spPr>
          <a:xfrm>
            <a:off x="981923" y="1694690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40" name="ïśḷïḓe"/>
          <p:cNvSpPr/>
          <p:nvPr/>
        </p:nvSpPr>
        <p:spPr>
          <a:xfrm>
            <a:off x="1003627" y="2618390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磁盘的格式化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962150"/>
            <a:ext cx="9165859" cy="30732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C20B16-FC0F-403A-8993-B95C5EA96DEF}"/>
              </a:ext>
            </a:extLst>
          </p:cNvPr>
          <p:cNvSpPr txBox="1"/>
          <p:nvPr/>
        </p:nvSpPr>
        <p:spPr>
          <a:xfrm>
            <a:off x="990600" y="742950"/>
            <a:ext cx="7109639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每道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扇区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，每扇区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字节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字节数据，其他控制信息）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扇区信息包括：同步字符、地址字符、数据、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CRC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校验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C24C4-D65A-4585-A482-A8E12783472E}"/>
              </a:ext>
            </a:extLst>
          </p:cNvPr>
          <p:cNvSpPr txBox="1"/>
          <p:nvPr/>
        </p:nvSpPr>
        <p:spPr>
          <a:xfrm>
            <a:off x="838200" y="3867150"/>
            <a:ext cx="466794" cy="2616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FE680C-7B0E-4F88-9BFF-005ECE63015E}"/>
              </a:ext>
            </a:extLst>
          </p:cNvPr>
          <p:cNvSpPr txBox="1"/>
          <p:nvPr/>
        </p:nvSpPr>
        <p:spPr>
          <a:xfrm>
            <a:off x="1295400" y="3867150"/>
            <a:ext cx="453970" cy="25391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431446-BC50-42AD-9ADE-B994224CDFD0}"/>
              </a:ext>
            </a:extLst>
          </p:cNvPr>
          <p:cNvSpPr txBox="1"/>
          <p:nvPr/>
        </p:nvSpPr>
        <p:spPr>
          <a:xfrm>
            <a:off x="1772230" y="3867150"/>
            <a:ext cx="453970" cy="25391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扇区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E4AD9A-34C8-48FC-A175-436EBBAD3125}"/>
              </a:ext>
            </a:extLst>
          </p:cNvPr>
          <p:cNvSpPr txBox="1"/>
          <p:nvPr/>
        </p:nvSpPr>
        <p:spPr>
          <a:xfrm>
            <a:off x="397054" y="3839465"/>
            <a:ext cx="453970" cy="25391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34DC32-6381-4B76-A793-F2C3F28F1E27}"/>
              </a:ext>
            </a:extLst>
          </p:cNvPr>
          <p:cNvSpPr txBox="1"/>
          <p:nvPr/>
        </p:nvSpPr>
        <p:spPr>
          <a:xfrm>
            <a:off x="2133600" y="3877461"/>
            <a:ext cx="453970" cy="25391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校验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8814" y="10916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一次磁盘读</a:t>
            </a:r>
            <a:r>
              <a:rPr lang="en-US" altLang="zh-CN" sz="2100" b="1" dirty="0">
                <a:solidFill>
                  <a:srgbClr val="7F7F7F"/>
                </a:solidFill>
              </a:rPr>
              <a:t>/</a:t>
            </a:r>
            <a:r>
              <a:rPr lang="zh-CN" altLang="en-US" sz="2100" b="1" dirty="0">
                <a:solidFill>
                  <a:srgbClr val="7F7F7F"/>
                </a:solidFill>
              </a:rPr>
              <a:t>写操作需要的时间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618386" y="2098507"/>
            <a:ext cx="6606593" cy="117403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磁头必须移动到所要求的磁道上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并等待所指定的扇区的开始位置旋转到磁头下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开始读写数据</a:t>
            </a:r>
          </a:p>
        </p:txBody>
      </p:sp>
      <p:sp>
        <p:nvSpPr>
          <p:cNvPr id="4" name="i$lîďê"/>
          <p:cNvSpPr/>
          <p:nvPr/>
        </p:nvSpPr>
        <p:spPr>
          <a:xfrm>
            <a:off x="1618387" y="1768171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ym typeface="Wingdings" panose="05000000000000000000" pitchFamily="2" charset="2"/>
              </a:rPr>
              <a:t>为了读写</a:t>
            </a:r>
          </a:p>
        </p:txBody>
      </p:sp>
      <p:sp>
        <p:nvSpPr>
          <p:cNvPr id="5" name="î$ļíḋè"/>
          <p:cNvSpPr/>
          <p:nvPr/>
        </p:nvSpPr>
        <p:spPr>
          <a:xfrm>
            <a:off x="2502685" y="3754757"/>
            <a:ext cx="1692939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寻道时间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2502685" y="3370175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ym typeface="Wingdings" panose="05000000000000000000" pitchFamily="2" charset="2"/>
              </a:rPr>
              <a:t>磁盘的访问时间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192895" y="1115170"/>
            <a:ext cx="3670900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ym typeface="Wingdings" panose="05000000000000000000" pitchFamily="2" charset="2"/>
              </a:rPr>
              <a:t>磁盘在工作时是以恒定速率旋转。</a:t>
            </a:r>
          </a:p>
        </p:txBody>
      </p:sp>
      <p:sp>
        <p:nvSpPr>
          <p:cNvPr id="9" name="îSļiḓè"/>
          <p:cNvSpPr/>
          <p:nvPr/>
        </p:nvSpPr>
        <p:spPr>
          <a:xfrm>
            <a:off x="617073" y="1032409"/>
            <a:ext cx="470900" cy="4709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0" name="íṥḻîḓe"/>
          <p:cNvSpPr/>
          <p:nvPr/>
        </p:nvSpPr>
        <p:spPr>
          <a:xfrm>
            <a:off x="1990057" y="3308224"/>
            <a:ext cx="470900" cy="4709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1105760" y="1760391"/>
            <a:ext cx="470900" cy="4709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759764" y="1179512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1248451" y="1926904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2154452" y="3450319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5" name="î$ļíḋè"/>
          <p:cNvSpPr/>
          <p:nvPr/>
        </p:nvSpPr>
        <p:spPr>
          <a:xfrm>
            <a:off x="4048125" y="3754755"/>
            <a:ext cx="2045970" cy="39306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旋转延迟时间</a:t>
            </a:r>
          </a:p>
        </p:txBody>
      </p:sp>
      <p:sp>
        <p:nvSpPr>
          <p:cNvPr id="16" name="î$ļíḋè"/>
          <p:cNvSpPr/>
          <p:nvPr/>
        </p:nvSpPr>
        <p:spPr>
          <a:xfrm>
            <a:off x="5938424" y="3779124"/>
            <a:ext cx="1504760" cy="36861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传输时间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90512" y="143502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寻道时间</a:t>
            </a:r>
            <a:r>
              <a:rPr lang="en-US" altLang="zh-CN" sz="2100" b="1" dirty="0" err="1">
                <a:solidFill>
                  <a:srgbClr val="7F7F7F"/>
                </a:solidFill>
              </a:rPr>
              <a:t>Ts</a:t>
            </a:r>
          </a:p>
        </p:txBody>
      </p:sp>
      <p:sp>
        <p:nvSpPr>
          <p:cNvPr id="3" name="iṥlídè"/>
          <p:cNvSpPr/>
          <p:nvPr/>
        </p:nvSpPr>
        <p:spPr>
          <a:xfrm>
            <a:off x="6409690" y="845820"/>
            <a:ext cx="2734310" cy="4194810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lang="zh-CN" altLang="en-US" sz="100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495300" y="973850"/>
            <a:ext cx="6057900" cy="1625559"/>
            <a:chOff x="660400" y="1787149"/>
            <a:chExt cx="8077201" cy="2167412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7441034" cy="2119206"/>
              <a:chOff x="1296567" y="1835355"/>
              <a:chExt cx="9385008" cy="2119206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9385008" cy="71223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b="1" dirty="0" err="1">
                    <a:solidFill>
                      <a:srgbClr val="7F7F7F"/>
                    </a:solidFill>
                    <a:sym typeface="+mn-ea"/>
                  </a:rPr>
                  <a:t>Ts</a:t>
                </a:r>
                <a:r>
                  <a:rPr lang="zh-CN" altLang="en-US" dirty="0"/>
                  <a:t>在读/写数据前，将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磁头移动到指定磁道所花时间</a:t>
                </a:r>
                <a:endParaRPr lang="zh-CN" altLang="en-US" dirty="0"/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7" y="2601588"/>
                <a:ext cx="8365606" cy="1352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启动磁臂需要时间</a:t>
                </a:r>
                <a:r>
                  <a:rPr lang="en-US" altLang="zh-CN" dirty="0"/>
                  <a:t>k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磁头移动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条磁道，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每条磁道需要时间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502444" y="2480363"/>
            <a:ext cx="4976100" cy="2474595"/>
            <a:chOff x="660400" y="2092935"/>
            <a:chExt cx="6634801" cy="3299460"/>
          </a:xfrm>
        </p:grpSpPr>
        <p:grpSp>
          <p:nvGrpSpPr>
            <p:cNvPr id="12" name="ïṧļïḓe"/>
            <p:cNvGrpSpPr/>
            <p:nvPr/>
          </p:nvGrpSpPr>
          <p:grpSpPr>
            <a:xfrm>
              <a:off x="1296567" y="2092935"/>
              <a:ext cx="5998634" cy="3299460"/>
              <a:chOff x="1296567" y="2092935"/>
              <a:chExt cx="7565777" cy="3299460"/>
            </a:xfrm>
          </p:grpSpPr>
          <p:sp>
            <p:nvSpPr>
              <p:cNvPr id="16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dirty="0">
                    <a:sym typeface="Wingdings" panose="05000000000000000000" pitchFamily="2" charset="2"/>
                  </a:rPr>
                  <a:t>公式</a:t>
                </a:r>
                <a:r>
                  <a:rPr lang="en-US" altLang="zh-CN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zh-CN" baseline="-250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=</a:t>
                </a:r>
                <a:r>
                  <a:rPr lang="en-US" altLang="zh-CN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m</a:t>
                </a:r>
                <a:r>
                  <a:rPr lang="en-US" altLang="zh-CN" sz="165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×</a:t>
                </a:r>
                <a:r>
                  <a:rPr lang="en-US" altLang="zh-CN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n+k</a:t>
                </a:r>
                <a:endParaRPr lang="en-US" altLang="zh-CN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7" name="íşľíḑè"/>
              <p:cNvSpPr/>
              <p:nvPr/>
            </p:nvSpPr>
            <p:spPr bwMode="auto">
              <a:xfrm>
                <a:off x="1312585" y="2588235"/>
                <a:ext cx="7549759" cy="2804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m</a:t>
                </a:r>
                <a:r>
                  <a:rPr lang="zh-CN" altLang="en-US" dirty="0"/>
                  <a:t>：常数，与磁盘驱动器的速度有关，一般磁盘，</a:t>
                </a:r>
                <a:r>
                  <a:rPr lang="en-US" altLang="zh-CN" dirty="0"/>
                  <a:t>m  =0.2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0" lvl="1">
                  <a:lnSpc>
                    <a:spcPct val="120000"/>
                  </a:lnSpc>
                </a:pPr>
                <a:r>
                  <a:rPr lang="en-US" altLang="zh-CN" dirty="0"/>
                  <a:t>     </a:t>
                </a:r>
                <a:r>
                  <a:rPr lang="zh-CN" altLang="en-US" dirty="0"/>
                  <a:t>高速磁盘，</a:t>
                </a:r>
                <a:r>
                  <a:rPr lang="en-US" altLang="zh-CN" dirty="0"/>
                  <a:t>m&lt;=0.1</a:t>
                </a:r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k</a:t>
                </a:r>
                <a:r>
                  <a:rPr lang="zh-CN" altLang="en-US" dirty="0"/>
                  <a:t>：约</a:t>
                </a:r>
                <a:r>
                  <a:rPr lang="en-US" altLang="zh-CN" dirty="0"/>
                  <a:t>2ms</a:t>
                </a:r>
              </a:p>
              <a:p>
                <a:pPr marL="0" lvl="1">
                  <a:lnSpc>
                    <a:spcPct val="120000"/>
                  </a:lnSpc>
                  <a:buFont typeface="Wingdings" panose="05000000000000000000" pitchFamily="2" charset="2"/>
                </a:pPr>
                <a:endParaRPr lang="en-US" altLang="zh-CN" dirty="0"/>
              </a:p>
            </p:txBody>
          </p:sp>
        </p:grp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7AEE22-F006-4C3D-BD1F-230DD521BDAD}"/>
              </a:ext>
            </a:extLst>
          </p:cNvPr>
          <p:cNvSpPr txBox="1"/>
          <p:nvPr/>
        </p:nvSpPr>
        <p:spPr>
          <a:xfrm>
            <a:off x="989094" y="683736"/>
            <a:ext cx="13388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寻道时间：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7.1.3 I/O</a:t>
            </a:r>
            <a:r>
              <a:rPr lang="zh-CN" altLang="en-US" sz="2100" b="1" dirty="0">
                <a:solidFill>
                  <a:srgbClr val="7F7F7F"/>
                </a:solidFill>
              </a:rPr>
              <a:t>系统接口</a:t>
            </a:r>
            <a:r>
              <a:rPr lang="en-US" altLang="zh-CN" sz="2100" b="1" dirty="0">
                <a:solidFill>
                  <a:srgbClr val="7F7F7F"/>
                </a:solidFill>
              </a:rPr>
              <a:t>(1)</a:t>
            </a:r>
          </a:p>
        </p:txBody>
      </p:sp>
      <p:sp>
        <p:nvSpPr>
          <p:cNvPr id="9" name="矩形 8"/>
          <p:cNvSpPr/>
          <p:nvPr/>
        </p:nvSpPr>
        <p:spPr>
          <a:xfrm>
            <a:off x="174032" y="813013"/>
            <a:ext cx="8137922" cy="5304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块设备接口</a:t>
            </a:r>
          </a:p>
        </p:txBody>
      </p:sp>
      <p:grpSp>
        <p:nvGrpSpPr>
          <p:cNvPr id="10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6491" y="1446022"/>
            <a:ext cx="8418909" cy="2323865"/>
            <a:chOff x="640860" y="1580300"/>
            <a:chExt cx="11225212" cy="3098486"/>
          </a:xfrm>
        </p:grpSpPr>
        <p:sp>
          <p:nvSpPr>
            <p:cNvPr id="11" name="íṥḻîḑe"/>
            <p:cNvSpPr/>
            <p:nvPr/>
          </p:nvSpPr>
          <p:spPr>
            <a:xfrm>
              <a:off x="682048" y="1580300"/>
              <a:ext cx="3476055" cy="1291689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ïşḻiḍé"/>
            <p:cNvSpPr/>
            <p:nvPr/>
          </p:nvSpPr>
          <p:spPr>
            <a:xfrm>
              <a:off x="640860" y="3008686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FF0000"/>
                  </a:solidFill>
                </a:rPr>
                <a:t>块设备：</a:t>
              </a:r>
              <a:r>
                <a:rPr lang="zh-CN" altLang="en-US" sz="1800" dirty="0">
                  <a:solidFill>
                    <a:schemeClr val="tx1"/>
                  </a:solidFill>
                </a:rPr>
                <a:t>数据的存取和传输都是以数据块为单位的设备，如磁盘、光盘，通常采用</a:t>
              </a:r>
              <a:r>
                <a:rPr lang="en-US" altLang="zh-CN" sz="1800" b="1" dirty="0">
                  <a:solidFill>
                    <a:srgbClr val="FF0000"/>
                  </a:solidFill>
                </a:rPr>
                <a:t>DMA</a:t>
              </a:r>
              <a:r>
                <a:rPr lang="en-US" altLang="zh-CN" sz="1800" dirty="0">
                  <a:solidFill>
                    <a:schemeClr val="tx1"/>
                  </a:solidFill>
                </a:rPr>
                <a:t> I/O</a:t>
              </a:r>
              <a:r>
                <a:rPr lang="zh-CN" altLang="en-US" sz="1800" dirty="0">
                  <a:solidFill>
                    <a:schemeClr val="tx1"/>
                  </a:solidFill>
                </a:rPr>
                <a:t>方式</a:t>
              </a:r>
            </a:p>
          </p:txBody>
        </p:sp>
        <p:sp>
          <p:nvSpPr>
            <p:cNvPr id="13" name="îŝļiḋe"/>
            <p:cNvSpPr/>
            <p:nvPr/>
          </p:nvSpPr>
          <p:spPr>
            <a:xfrm>
              <a:off x="4352677" y="1580300"/>
              <a:ext cx="3476055" cy="1291689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4" name="ïšlïḑè"/>
            <p:cNvSpPr/>
            <p:nvPr/>
          </p:nvSpPr>
          <p:spPr>
            <a:xfrm>
              <a:off x="4311489" y="3008686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/>
                  </a:solidFill>
                </a:rPr>
                <a:t>隐藏了磁盘的结构</a:t>
              </a:r>
              <a:r>
                <a:rPr lang="zh-CN" altLang="en-US" dirty="0">
                  <a:solidFill>
                    <a:schemeClr val="tx1"/>
                  </a:solidFill>
                </a:rPr>
                <a:t>：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</a:rPr>
                <a:t>磁道、扇区</a:t>
              </a:r>
              <a:r>
                <a:rPr lang="en-US" altLang="zh-CN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r>
                <a:rPr lang="zh-CN" alt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逻辑块号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5" name="íŝḻiďé"/>
            <p:cNvSpPr/>
            <p:nvPr/>
          </p:nvSpPr>
          <p:spPr>
            <a:xfrm>
              <a:off x="8023305" y="1580300"/>
              <a:ext cx="3476055" cy="1291689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í$ḷîḋe"/>
            <p:cNvSpPr/>
            <p:nvPr/>
          </p:nvSpPr>
          <p:spPr>
            <a:xfrm>
              <a:off x="7982117" y="3008686"/>
              <a:ext cx="3883955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/>
                  </a:solidFill>
                </a:rPr>
                <a:t>将抽象命令映射为低层操作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800" dirty="0">
                  <a:solidFill>
                    <a:schemeClr val="tx1"/>
                  </a:solidFill>
                </a:rPr>
                <a:t>如收到读磁盘命令时，先将</a:t>
              </a:r>
              <a:r>
                <a:rPr lang="zh-CN" altLang="en-US" sz="1800" dirty="0">
                  <a:solidFill>
                    <a:srgbClr val="FF0000"/>
                  </a:solidFill>
                </a:rPr>
                <a:t>抽象命令</a:t>
              </a:r>
              <a:r>
                <a:rPr lang="zh-CN" altLang="en-US" sz="1800" dirty="0">
                  <a:solidFill>
                    <a:schemeClr val="tx1"/>
                  </a:solidFill>
                </a:rPr>
                <a:t>中的</a:t>
              </a:r>
              <a:r>
                <a:rPr lang="zh-CN" altLang="en-US" sz="1800" dirty="0">
                  <a:solidFill>
                    <a:srgbClr val="FF0000"/>
                  </a:solidFill>
                </a:rPr>
                <a:t>逻辑块号</a:t>
              </a:r>
              <a:r>
                <a:rPr lang="zh-CN" altLang="en-US" sz="1800" dirty="0">
                  <a:solidFill>
                    <a:schemeClr val="tx1"/>
                  </a:solidFill>
                </a:rPr>
                <a:t>转换为磁盘的盘面、磁道和扇区等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/>
                  </a:solidFill>
                </a:rPr>
                <a:t>如：</a:t>
              </a:r>
              <a:r>
                <a:rPr lang="zh-CN" altLang="en-US" sz="1800" dirty="0">
                  <a:solidFill>
                    <a:srgbClr val="FF0000"/>
                  </a:solidFill>
                </a:rPr>
                <a:t>虚拟存储器</a:t>
              </a:r>
              <a:r>
                <a:rPr lang="zh-CN" altLang="en-US" sz="1800" dirty="0">
                  <a:solidFill>
                    <a:schemeClr val="tx1"/>
                  </a:solidFill>
                </a:rPr>
                <a:t>利用</a:t>
              </a:r>
              <a:r>
                <a:rPr lang="zh-CN" altLang="en-US" sz="1800" dirty="0">
                  <a:solidFill>
                    <a:srgbClr val="FF0000"/>
                  </a:solidFill>
                </a:rPr>
                <a:t>块设备</a:t>
              </a:r>
              <a:r>
                <a:rPr lang="zh-CN" altLang="en-US" sz="1800" dirty="0">
                  <a:solidFill>
                    <a:schemeClr val="tx1"/>
                  </a:solidFill>
                </a:rPr>
                <a:t>接口实现页面调入调出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0D458D-5E3A-4F11-8624-13A9C628C0D7}"/>
              </a:ext>
            </a:extLst>
          </p:cNvPr>
          <p:cNvSpPr txBox="1"/>
          <p:nvPr/>
        </p:nvSpPr>
        <p:spPr>
          <a:xfrm>
            <a:off x="2209800" y="4629150"/>
            <a:ext cx="3647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块设备接口特点：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速率高、可寻址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85959" y="133296"/>
                <a:ext cx="5269706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rgbClr val="FF0000"/>
                  </a:buClr>
                  <a:buFont typeface="Wingdings" panose="05000000000000000000" pitchFamily="2" charset="2"/>
                </a:pPr>
                <a:r>
                  <a:rPr lang="zh-CN" altLang="en-US" sz="2100" b="1" dirty="0">
                    <a:solidFill>
                      <a:srgbClr val="7F7F7F"/>
                    </a:solidFill>
                    <a:sym typeface="+mn-ea"/>
                  </a:rPr>
                  <a:t>平均旋转延迟时间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zh-CN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𝜏</m:t>
                        </m:r>
                      </m:sub>
                    </m:sSub>
                  </m:oMath>
                </a14:m>
                <a:endParaRPr lang="zh-CN" altLang="en-US" sz="2100" b="1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9" y="133296"/>
                <a:ext cx="5269706" cy="497957"/>
              </a:xfrm>
              <a:prstGeom prst="rect">
                <a:avLst/>
              </a:prstGeom>
              <a:blipFill>
                <a:blip r:embed="rId2"/>
                <a:stretch>
                  <a:fillRect l="-1389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íšḻíḑê"/>
          <p:cNvSpPr/>
          <p:nvPr/>
        </p:nvSpPr>
        <p:spPr>
          <a:xfrm>
            <a:off x="1177784" y="3301160"/>
            <a:ext cx="7353737" cy="74645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硬盘：典型的旋转速度大多为</a:t>
            </a:r>
            <a:r>
              <a:rPr lang="en-US" altLang="zh-CN" sz="1800" dirty="0">
                <a:latin typeface="+mn-ea"/>
                <a:sym typeface="Wingdings" panose="05000000000000000000" pitchFamily="2" charset="2"/>
              </a:rPr>
              <a:t>5400r/min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（现在大多</a:t>
            </a:r>
            <a:r>
              <a:rPr lang="en-US" altLang="zh-CN" sz="1800" dirty="0">
                <a:latin typeface="+mn-ea"/>
                <a:sym typeface="Wingdings" panose="05000000000000000000" pitchFamily="2" charset="2"/>
              </a:rPr>
              <a:t>7200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），每转需</a:t>
            </a:r>
            <a:r>
              <a:rPr lang="en-US" altLang="zh-CN" sz="1800" dirty="0">
                <a:latin typeface="+mn-ea"/>
                <a:sym typeface="Wingdings" panose="05000000000000000000" pitchFamily="2" charset="2"/>
              </a:rPr>
              <a:t>11.1ms</a:t>
            </a:r>
          </a:p>
        </p:txBody>
      </p:sp>
      <p:sp>
        <p:nvSpPr>
          <p:cNvPr id="9" name="îSļiḓè"/>
          <p:cNvSpPr/>
          <p:nvPr/>
        </p:nvSpPr>
        <p:spPr>
          <a:xfrm>
            <a:off x="839233" y="3301541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3448645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9" name="íšḻíḑê"/>
          <p:cNvSpPr/>
          <p:nvPr/>
        </p:nvSpPr>
        <p:spPr>
          <a:xfrm>
            <a:off x="502285" y="840740"/>
            <a:ext cx="8051800" cy="74676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en-US" altLang="zh-CN" sz="1800" b="1" dirty="0">
                <a:solidFill>
                  <a:srgbClr val="7F7F7F"/>
                </a:solidFill>
                <a:sym typeface="+mn-ea"/>
              </a:rPr>
              <a:t>Tr 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平均旋转延迟时间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：通过旋转磁盘，使磁头定位到目标扇区所需要的时间。设磁盘转速为  （单位：转/秒，或 转/分），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0802" y="2109823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平均所需的延迟时间：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0802" y="1649271"/>
            <a:ext cx="36061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4472C4"/>
                </a:solidFill>
              </a:rPr>
              <a:t>找到目标扇区</a:t>
            </a:r>
            <a:r>
              <a:rPr lang="zh-CN" altLang="en-US" sz="2000" dirty="0">
                <a:solidFill>
                  <a:srgbClr val="FF0000"/>
                </a:solidFill>
              </a:rPr>
              <a:t>平均需要转半圈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6800" y="4248150"/>
            <a:ext cx="6869430" cy="456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>
              <a:lnSpc>
                <a:spcPct val="132000"/>
              </a:lnSpc>
              <a:defRPr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平均旋转延迟时间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+mn-ea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+mn-ea"/>
              </a:rPr>
              <a:t>½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+mn-ea"/>
              </a:rPr>
              <a:t>*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+mn-ea"/>
              </a:rPr>
              <a:t>1/(5400/60)</a:t>
            </a:r>
            <a:r>
              <a:rPr lang="en-US" altLang="zh-CN" sz="1800" dirty="0">
                <a:latin typeface="+mn-ea"/>
                <a:sym typeface="+mn-ea"/>
              </a:rPr>
              <a:t>sec </a:t>
            </a:r>
            <a:r>
              <a:rPr lang="en-US" altLang="zh-CN" sz="1800" dirty="0">
                <a:latin typeface="+mn-ea"/>
                <a:sym typeface="Wingdings" panose="05000000000000000000" pitchFamily="2" charset="2"/>
              </a:rPr>
              <a:t>=5.56ms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2FDC01-2A1B-4A5D-BE88-E64C936E58CA}"/>
                  </a:ext>
                </a:extLst>
              </p:cNvPr>
              <p:cNvSpPr txBox="1"/>
              <p:nvPr/>
            </p:nvSpPr>
            <p:spPr>
              <a:xfrm>
                <a:off x="2438400" y="2550119"/>
                <a:ext cx="1812484" cy="5761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𝜏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2FDC01-2A1B-4A5D-BE88-E64C936E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50119"/>
                <a:ext cx="1812484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FA68BB-084C-435F-9C56-0C6E96B14770}"/>
                  </a:ext>
                </a:extLst>
              </p:cNvPr>
              <p:cNvSpPr txBox="1"/>
              <p:nvPr/>
            </p:nvSpPr>
            <p:spPr>
              <a:xfrm>
                <a:off x="4953000" y="2243333"/>
                <a:ext cx="2475358" cy="9316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为磁盘每秒转速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为磁盘转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圈所需时间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FA68BB-084C-435F-9C56-0C6E96B14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243333"/>
                <a:ext cx="2475358" cy="931602"/>
              </a:xfrm>
              <a:prstGeom prst="rect">
                <a:avLst/>
              </a:prstGeom>
              <a:blipFill>
                <a:blip r:embed="rId4"/>
                <a:stretch>
                  <a:fillRect r="-1471" b="-193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3ACFB5D-0A4D-4E3A-BE19-B978DBCFF00B}"/>
                  </a:ext>
                </a:extLst>
              </p:cNvPr>
              <p:cNvSpPr txBox="1"/>
              <p:nvPr/>
            </p:nvSpPr>
            <p:spPr>
              <a:xfrm>
                <a:off x="2209800" y="596582"/>
                <a:ext cx="376918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3ACFB5D-0A4D-4E3A-BE19-B978DBCF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96582"/>
                <a:ext cx="376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2094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传输时间</a:t>
            </a:r>
            <a:r>
              <a:rPr lang="en-US" altLang="zh-CN" sz="2100" b="1" dirty="0" err="1">
                <a:solidFill>
                  <a:srgbClr val="7F7F7F"/>
                </a:solidFill>
              </a:rPr>
              <a:t>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$lîďê"/>
              <p:cNvSpPr/>
              <p:nvPr/>
            </p:nvSpPr>
            <p:spPr>
              <a:xfrm>
                <a:off x="1146492" y="1345013"/>
                <a:ext cx="6983992" cy="29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ctr" anchorCtr="0">
                <a:noAutofit/>
              </a:bodyPr>
              <a:lstStyle/>
              <a:p>
                <a:pPr lvl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ea"/>
                    <a:sym typeface="Wingdings" panose="05000000000000000000" pitchFamily="2" charset="2"/>
                  </a:rPr>
                  <a:t>的大小与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sym typeface="Wingdings" panose="05000000000000000000" pitchFamily="2" charset="2"/>
                  </a:rPr>
                  <a:t>每次所读写的字节数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ea"/>
                    <a:sym typeface="Wingdings" panose="05000000000000000000" pitchFamily="2" charset="2"/>
                  </a:rPr>
                  <a:t>b</a:t>
                </a:r>
                <a:r>
                  <a:rPr lang="zh-CN" altLang="en-US" sz="1800" dirty="0">
                    <a:latin typeface="+mn-ea"/>
                    <a:sym typeface="Wingdings" panose="05000000000000000000" pitchFamily="2" charset="2"/>
                  </a:rPr>
                  <a:t>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sym typeface="Wingdings" panose="05000000000000000000" pitchFamily="2" charset="2"/>
                  </a:rPr>
                  <a:t>旋转速度有关</a:t>
                </a:r>
              </a:p>
            </p:txBody>
          </p:sp>
        </mc:Choice>
        <mc:Fallback xmlns="">
          <p:sp>
            <p:nvSpPr>
              <p:cNvPr id="3" name="i$lîďê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92" y="1345013"/>
                <a:ext cx="6983992" cy="294658"/>
              </a:xfrm>
              <a:prstGeom prst="rect">
                <a:avLst/>
              </a:prstGeom>
              <a:blipFill>
                <a:blip r:embed="rId2"/>
                <a:stretch>
                  <a:fillRect t="-25000" b="-45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íšḻíḑê"/>
              <p:cNvSpPr/>
              <p:nvPr/>
            </p:nvSpPr>
            <p:spPr>
              <a:xfrm>
                <a:off x="1158466" y="678205"/>
                <a:ext cx="7353737" cy="471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ctr" anchorCtr="0">
                <a:noAutofit/>
              </a:bodyPr>
              <a:lstStyle/>
              <a:p>
                <a:pPr lvl="1">
                  <a:lnSpc>
                    <a:spcPct val="132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sym typeface="+mn-ea"/>
                  </a:rPr>
                  <a:t> </a:t>
                </a:r>
                <a:r>
                  <a:rPr lang="zh-CN" altLang="en-US" sz="1800" dirty="0">
                    <a:latin typeface="+mn-ea"/>
                    <a:sym typeface="Wingdings" panose="05000000000000000000" pitchFamily="2" charset="2"/>
                  </a:rPr>
                  <a:t>从磁盘读出或向磁盘写入数据所经历的时间</a:t>
                </a:r>
              </a:p>
            </p:txBody>
          </p:sp>
        </mc:Choice>
        <mc:Fallback xmlns="">
          <p:sp>
            <p:nvSpPr>
              <p:cNvPr id="4" name="íšḻíḑê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466" y="678205"/>
                <a:ext cx="7353737" cy="471281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C11D9C-1741-4652-82DA-133F502DEE85}"/>
              </a:ext>
            </a:extLst>
          </p:cNvPr>
          <p:cNvGrpSpPr/>
          <p:nvPr/>
        </p:nvGrpSpPr>
        <p:grpSpPr>
          <a:xfrm>
            <a:off x="819914" y="678586"/>
            <a:ext cx="470900" cy="470900"/>
            <a:chOff x="819914" y="1180820"/>
            <a:chExt cx="470900" cy="470900"/>
          </a:xfrm>
        </p:grpSpPr>
        <p:sp>
          <p:nvSpPr>
            <p:cNvPr id="5" name="îSļiḓè"/>
            <p:cNvSpPr/>
            <p:nvPr/>
          </p:nvSpPr>
          <p:spPr>
            <a:xfrm>
              <a:off x="819914" y="1180820"/>
              <a:ext cx="470900" cy="470900"/>
            </a:xfrm>
            <a:prstGeom prst="ellipse">
              <a:avLst/>
            </a:prstGeom>
            <a:solidFill>
              <a:srgbClr val="00005C"/>
            </a:solidFill>
            <a:ln>
              <a:solidFill>
                <a:srgbClr val="0000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0"/>
            </a:p>
          </p:txBody>
        </p:sp>
        <p:sp>
          <p:nvSpPr>
            <p:cNvPr id="7" name="îṡḷíďe"/>
            <p:cNvSpPr/>
            <p:nvPr/>
          </p:nvSpPr>
          <p:spPr>
            <a:xfrm>
              <a:off x="962606" y="1327923"/>
              <a:ext cx="195860" cy="1859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68580" tIns="34290" rIns="68580" bIns="34290" anchor="ctr">
              <a:normAutofit fontScale="25000" lnSpcReduction="20000"/>
            </a:bodyPr>
            <a:lstStyle/>
            <a:p>
              <a:pPr algn="ctr"/>
              <a:endParaRPr sz="10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CBA4F7B-8BAA-43B7-A2C5-0ED5C35BB603}"/>
              </a:ext>
            </a:extLst>
          </p:cNvPr>
          <p:cNvGrpSpPr/>
          <p:nvPr/>
        </p:nvGrpSpPr>
        <p:grpSpPr>
          <a:xfrm>
            <a:off x="807940" y="1256892"/>
            <a:ext cx="470900" cy="470900"/>
            <a:chOff x="819914" y="2172809"/>
            <a:chExt cx="470900" cy="470900"/>
          </a:xfrm>
        </p:grpSpPr>
        <p:sp>
          <p:nvSpPr>
            <p:cNvPr id="6" name="îşļiḓè"/>
            <p:cNvSpPr/>
            <p:nvPr/>
          </p:nvSpPr>
          <p:spPr>
            <a:xfrm>
              <a:off x="819914" y="2172809"/>
              <a:ext cx="470900" cy="470900"/>
            </a:xfrm>
            <a:prstGeom prst="ellipse">
              <a:avLst/>
            </a:prstGeom>
            <a:solidFill>
              <a:srgbClr val="00005C"/>
            </a:solidFill>
            <a:ln>
              <a:solidFill>
                <a:srgbClr val="0000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0"/>
            </a:p>
          </p:txBody>
        </p:sp>
        <p:sp>
          <p:nvSpPr>
            <p:cNvPr id="8" name="íSlíḋe"/>
            <p:cNvSpPr/>
            <p:nvPr/>
          </p:nvSpPr>
          <p:spPr>
            <a:xfrm>
              <a:off x="962605" y="2339322"/>
              <a:ext cx="195861" cy="1716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68580" tIns="34290" rIns="68580" bIns="34290" anchor="ctr">
              <a:normAutofit fontScale="25000" lnSpcReduction="20000"/>
            </a:bodyPr>
            <a:lstStyle/>
            <a:p>
              <a:pPr algn="ctr"/>
              <a:endParaRPr sz="100"/>
            </a:p>
          </p:txBody>
        </p:sp>
      </p:grpSp>
      <p:sp>
        <p:nvSpPr>
          <p:cNvPr id="10" name="内容占位符 2"/>
          <p:cNvSpPr txBox="1"/>
          <p:nvPr/>
        </p:nvSpPr>
        <p:spPr>
          <a:xfrm>
            <a:off x="1219200" y="1708698"/>
            <a:ext cx="3573887" cy="964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004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ea"/>
                <a:sym typeface="Wingdings" panose="05000000000000000000" pitchFamily="2" charset="2"/>
              </a:rPr>
              <a:t>r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：磁盘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每秒的转速</a:t>
            </a:r>
          </a:p>
          <a:p>
            <a:pPr lvl="1" indent="-36004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ea"/>
                <a:sym typeface="Wingdings" panose="05000000000000000000" pitchFamily="2" charset="2"/>
              </a:rPr>
              <a:t>N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单磁道上的字节数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E5220F-77BE-473A-A74B-2BE259C13598}"/>
              </a:ext>
            </a:extLst>
          </p:cNvPr>
          <p:cNvGrpSpPr/>
          <p:nvPr/>
        </p:nvGrpSpPr>
        <p:grpSpPr>
          <a:xfrm>
            <a:off x="4593715" y="1962150"/>
            <a:ext cx="4423712" cy="2819939"/>
            <a:chOff x="4593715" y="1962150"/>
            <a:chExt cx="4423712" cy="2819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3692E49-50F0-44B0-83FF-D9EBAD1D33D7}"/>
                    </a:ext>
                  </a:extLst>
                </p:cNvPr>
                <p:cNvSpPr txBox="1"/>
                <p:nvPr/>
              </p:nvSpPr>
              <p:spPr>
                <a:xfrm>
                  <a:off x="4593715" y="1962150"/>
                  <a:ext cx="4423712" cy="281993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磁盘一圈读完时间：</a:t>
                  </a:r>
                  <a:r>
                    <a:rPr lang="en-US" altLang="zh-CN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den>
                      </m:f>
                    </m:oMath>
                  </a14:m>
                  <a:endParaRPr lang="en-US" altLang="zh-CN" b="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  <a:p>
                  <a:pPr algn="l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连续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字节数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占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一圈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的百分比：</a:t>
                  </a:r>
                  <a:r>
                    <a:rPr lang="en-US" altLang="zh-CN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𝑁</m:t>
                          </m:r>
                        </m:den>
                      </m:f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              </a:t>
                  </a:r>
                </a:p>
                <a:p>
                  <a:pPr algn="l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读完连续字节数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时间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US" altLang="zh-CN" sz="1800" b="1" dirty="0">
                      <a:solidFill>
                        <a:srgbClr val="FF0000"/>
                      </a:solidFill>
                      <a:sym typeface="+mn-ea"/>
                    </a:rPr>
                    <a:t> 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：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l"/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3692E49-50F0-44B0-83FF-D9EBAD1D3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715" y="1962150"/>
                  <a:ext cx="4423712" cy="2819939"/>
                </a:xfrm>
                <a:prstGeom prst="rect">
                  <a:avLst/>
                </a:prstGeom>
                <a:blipFill>
                  <a:blip r:embed="rId4"/>
                  <a:stretch>
                    <a:fillRect l="-110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DC50728-0B1E-42D6-99E9-3A0B88A34560}"/>
                </a:ext>
              </a:extLst>
            </p:cNvPr>
            <p:cNvGrpSpPr/>
            <p:nvPr/>
          </p:nvGrpSpPr>
          <p:grpSpPr>
            <a:xfrm>
              <a:off x="5269702" y="3040618"/>
              <a:ext cx="3508846" cy="369332"/>
              <a:chOff x="5269702" y="3040618"/>
              <a:chExt cx="3508846" cy="36933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F40CD09F-CB57-46E3-82BD-1BB5807D944E}"/>
                  </a:ext>
                </a:extLst>
              </p:cNvPr>
              <p:cNvGrpSpPr/>
              <p:nvPr/>
            </p:nvGrpSpPr>
            <p:grpSpPr>
              <a:xfrm>
                <a:off x="5943600" y="3079731"/>
                <a:ext cx="2834948" cy="307777"/>
                <a:chOff x="4648200" y="3132950"/>
                <a:chExt cx="2834948" cy="307777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127E775-C229-4C2D-A940-B62F48B2C56C}"/>
                    </a:ext>
                  </a:extLst>
                </p:cNvPr>
                <p:cNvSpPr txBox="1"/>
                <p:nvPr/>
              </p:nvSpPr>
              <p:spPr>
                <a:xfrm>
                  <a:off x="4648200" y="3163729"/>
                  <a:ext cx="1531188" cy="2462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字节数</a:t>
                  </a:r>
                  <a:r>
                    <a:rPr lang="en-US" altLang="zh-CN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  <a:r>
                    <a:rPr lang="zh-CN" altLang="en-US" sz="1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占</a:t>
                  </a:r>
                  <a:r>
                    <a:rPr lang="zh-CN" alt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一圈</a:t>
                  </a:r>
                  <a:r>
                    <a:rPr lang="zh-CN" altLang="en-US" sz="1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的百分比</a:t>
                  </a: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D973AD3-BC3A-4672-B612-A1044FCF56BC}"/>
                    </a:ext>
                  </a:extLst>
                </p:cNvPr>
                <p:cNvSpPr txBox="1"/>
                <p:nvPr/>
              </p:nvSpPr>
              <p:spPr>
                <a:xfrm>
                  <a:off x="6115306" y="3132950"/>
                  <a:ext cx="457200" cy="30777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4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×</a:t>
                  </a:r>
                  <a:endParaRPr lang="zh-CN" altLang="en-US" sz="14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8402961-5908-4395-BABF-9411F00F805B}"/>
                    </a:ext>
                  </a:extLst>
                </p:cNvPr>
                <p:cNvSpPr txBox="1"/>
                <p:nvPr/>
              </p:nvSpPr>
              <p:spPr>
                <a:xfrm>
                  <a:off x="6400800" y="3163729"/>
                  <a:ext cx="1082348" cy="2462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读一圈</a:t>
                  </a:r>
                  <a:r>
                    <a:rPr lang="zh-CN" altLang="en-US" sz="1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所需时间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BA1BFF9-C871-4C2A-BB9A-4B2C85EAD206}"/>
                      </a:ext>
                    </a:extLst>
                  </p:cNvPr>
                  <p:cNvSpPr txBox="1"/>
                  <p:nvPr/>
                </p:nvSpPr>
                <p:spPr>
                  <a:xfrm>
                    <a:off x="5269702" y="3040618"/>
                    <a:ext cx="616788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=</m:t>
                        </m:r>
                      </m:oMath>
                    </a14:m>
                    <a:r>
                      <a:rPr lang="en-US" altLang="zh-CN" sz="1800" b="1" dirty="0">
                        <a:solidFill>
                          <a:srgbClr val="FF0000"/>
                        </a:solidFill>
                        <a:sym typeface="+mn-ea"/>
                      </a:rPr>
                      <a:t> 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BA1BFF9-C871-4C2A-BB9A-4B2C85EAD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9702" y="3040618"/>
                    <a:ext cx="6167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10D0EC7-1819-4081-9F8A-5C0D59776D1C}"/>
                  </a:ext>
                </a:extLst>
              </p:cNvPr>
              <p:cNvSpPr txBox="1"/>
              <p:nvPr/>
            </p:nvSpPr>
            <p:spPr>
              <a:xfrm>
                <a:off x="5029200" y="4019550"/>
                <a:ext cx="1556601" cy="63478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𝒃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𝒓𝑵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10D0EC7-1819-4081-9F8A-5C0D5977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019550"/>
                <a:ext cx="1556601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D54D72-6C3B-4AEE-B961-6E0EA0A3D4A3}"/>
                  </a:ext>
                </a:extLst>
              </p:cNvPr>
              <p:cNvSpPr txBox="1"/>
              <p:nvPr/>
            </p:nvSpPr>
            <p:spPr>
              <a:xfrm>
                <a:off x="5152593" y="3461251"/>
                <a:ext cx="1556601" cy="63478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𝒓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𝒃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D54D72-6C3B-4AEE-B961-6E0EA0A3D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93" y="3461251"/>
                <a:ext cx="1556601" cy="6347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访问时间</a:t>
            </a:r>
            <a:r>
              <a:rPr lang="en-US" altLang="zh-CN" sz="2100" b="1" dirty="0">
                <a:solidFill>
                  <a:srgbClr val="7F7F7F"/>
                </a:solidFill>
              </a:rPr>
              <a:t>T</a:t>
            </a:r>
            <a:r>
              <a:rPr lang="en-US" altLang="zh-CN" sz="2100" b="1" baseline="-25000" dirty="0">
                <a:solidFill>
                  <a:srgbClr val="7F7F7F"/>
                </a:solidFill>
              </a:rPr>
              <a:t>a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591185" y="603885"/>
            <a:ext cx="8044180" cy="3720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+mn-ea"/>
                <a:sym typeface="Wingdings" panose="05000000000000000000" pitchFamily="2" charset="2"/>
              </a:rPr>
              <a:t>当一次读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/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写的字节数相当于半条磁道上的字节数时， </a:t>
            </a:r>
            <a:r>
              <a:rPr lang="en-US" altLang="zh-CN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baseline="-25000" dirty="0" err="1">
                <a:latin typeface="+mn-ea"/>
                <a:sym typeface="Wingdings" panose="05000000000000000000" pitchFamily="2" charset="2"/>
              </a:rPr>
              <a:t>t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与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T</a:t>
            </a:r>
            <a:r>
              <a:rPr lang="el-GR" altLang="zh-CN" baseline="-25000" dirty="0">
                <a:latin typeface="+mn-ea"/>
                <a:sym typeface="Wingdings" panose="05000000000000000000" pitchFamily="2" charset="2"/>
              </a:rPr>
              <a:t>τ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相同，可将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访问时间</a:t>
            </a:r>
            <a:r>
              <a:rPr lang="en-US" altLang="zh-CN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T</a:t>
            </a:r>
            <a:r>
              <a:rPr lang="en-US" altLang="zh-CN" baseline="-250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a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表示为：</a:t>
            </a:r>
          </a:p>
          <a:p>
            <a:pPr marL="0" indent="0">
              <a:lnSpc>
                <a:spcPct val="132000"/>
              </a:lnSpc>
              <a:spcBef>
                <a:spcPts val="600"/>
              </a:spcBef>
              <a:buNone/>
              <a:defRPr/>
            </a:pPr>
            <a:endParaRPr lang="zh-CN" altLang="en-US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endParaRPr lang="zh-CN" altLang="en-US" sz="18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endParaRPr lang="zh-CN" altLang="en-US" sz="18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在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访问时间中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寻道时间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旋转延迟时间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基本上都与所读写数据的多少无关，而且通常占据了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访问时间中的大头</a:t>
            </a:r>
            <a:endParaRPr lang="zh-CN" altLang="en-US" sz="18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32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延迟时间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传输时间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都与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磁盘转速相关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，转速是硬件的固有属性</a:t>
            </a:r>
          </a:p>
          <a:p>
            <a:pPr marL="0" indent="0">
              <a:lnSpc>
                <a:spcPct val="132000"/>
              </a:lnSpc>
              <a:spcBef>
                <a:spcPts val="600"/>
              </a:spcBef>
              <a:buNone/>
              <a:defRPr/>
            </a:pPr>
            <a:endParaRPr lang="zh-CN" altLang="en-US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51C675-0CAE-4398-A982-E53A44B90483}"/>
                  </a:ext>
                </a:extLst>
              </p:cNvPr>
              <p:cNvSpPr txBox="1"/>
              <p:nvPr/>
            </p:nvSpPr>
            <p:spPr>
              <a:xfrm>
                <a:off x="2057400" y="1428750"/>
                <a:ext cx="4114800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𝒂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sym typeface="+mn-ea"/>
                            </a:rPr>
                            <m:t>𝒔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  <a:sym typeface="+mn-ea"/>
                            </a:rPr>
                            <m:t>𝝉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sym typeface="+mn-ea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51C675-0CAE-4398-A982-E53A44B9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428750"/>
                <a:ext cx="4114800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BEB6A7-80B6-4983-8ACB-C41B08E66242}"/>
                  </a:ext>
                </a:extLst>
              </p:cNvPr>
              <p:cNvSpPr txBox="1"/>
              <p:nvPr/>
            </p:nvSpPr>
            <p:spPr>
              <a:xfrm>
                <a:off x="2057400" y="1890415"/>
                <a:ext cx="4114800" cy="78380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𝒂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𝒎𝒏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𝒃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𝒓𝑵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BEB6A7-80B6-4983-8ACB-C41B08E6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890415"/>
                <a:ext cx="4114800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6379BA5-B1A8-454B-AD39-1BBB4153631E}"/>
              </a:ext>
            </a:extLst>
          </p:cNvPr>
          <p:cNvSpPr txBox="1"/>
          <p:nvPr/>
        </p:nvSpPr>
        <p:spPr>
          <a:xfrm>
            <a:off x="6019800" y="1657350"/>
            <a:ext cx="2723823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：常数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：启动磁臂时间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：移动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条磁道所花时间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7.8.2 </a:t>
            </a:r>
            <a:r>
              <a:rPr lang="zh-CN" altLang="en-US" sz="2100" b="1" dirty="0">
                <a:solidFill>
                  <a:srgbClr val="7F7F7F"/>
                </a:solidFill>
              </a:rPr>
              <a:t>早期的磁盘调度算法</a:t>
            </a:r>
          </a:p>
        </p:txBody>
      </p:sp>
      <p:sp>
        <p:nvSpPr>
          <p:cNvPr id="3" name="iṥlídè"/>
          <p:cNvSpPr/>
          <p:nvPr/>
        </p:nvSpPr>
        <p:spPr>
          <a:xfrm>
            <a:off x="5218684" y="846043"/>
            <a:ext cx="3925316" cy="3756215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lang="zh-CN" altLang="en-US" sz="100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502444" y="1288708"/>
            <a:ext cx="4401892" cy="1180142"/>
            <a:chOff x="660400" y="1787149"/>
            <a:chExt cx="5869189" cy="1573522"/>
          </a:xfrm>
        </p:grpSpPr>
        <p:sp>
          <p:nvSpPr>
            <p:cNvPr id="9" name="îṧľîḋé"/>
            <p:cNvSpPr txBox="1"/>
            <p:nvPr/>
          </p:nvSpPr>
          <p:spPr>
            <a:xfrm>
              <a:off x="1296567" y="1835355"/>
              <a:ext cx="5233022" cy="152531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磁盘是可供多个进程共享的设备，当有多个进程都要求访问磁盘时，应采用一种最佳调度算法，以使各进程</a:t>
              </a:r>
              <a:r>
                <a:rPr lang="zh-CN" altLang="en-US" u="sng" dirty="0">
                  <a:sym typeface="Wingdings" panose="05000000000000000000" pitchFamily="2" charset="2"/>
                </a:rPr>
                <a:t>对磁盘的平均访问时间最小</a:t>
              </a:r>
              <a:r>
                <a:rPr lang="zh-CN" altLang="en-US" dirty="0">
                  <a:sym typeface="Wingdings" panose="05000000000000000000" pitchFamily="2" charset="2"/>
                </a:rPr>
                <a:t>。</a:t>
              </a:r>
              <a:endParaRPr lang="en-US" altLang="zh-CN" dirty="0">
                <a:sym typeface="Wingdings" panose="05000000000000000000" pitchFamily="2" charset="2"/>
              </a:endParaRP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502444" y="3108208"/>
            <a:ext cx="4401892" cy="910001"/>
            <a:chOff x="660400" y="2092935"/>
            <a:chExt cx="5869189" cy="1213335"/>
          </a:xfrm>
        </p:grpSpPr>
        <p:sp>
          <p:nvSpPr>
            <p:cNvPr id="16" name="ïšļíďè"/>
            <p:cNvSpPr txBox="1"/>
            <p:nvPr/>
          </p:nvSpPr>
          <p:spPr>
            <a:xfrm>
              <a:off x="1296567" y="2092935"/>
              <a:ext cx="5233022" cy="1213335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由于在访问磁盘的时间中，主要是</a:t>
              </a:r>
              <a:r>
                <a:rPr lang="zh-CN" alt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寻道时间</a:t>
              </a:r>
              <a:r>
                <a:rPr lang="zh-CN" altLang="en-US" dirty="0">
                  <a:sym typeface="Wingdings" panose="05000000000000000000" pitchFamily="2" charset="2"/>
                </a:rPr>
                <a:t>，因此，</a:t>
              </a:r>
              <a:r>
                <a:rPr lang="zh-CN" altLang="en-US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磁盘调度的目标，是使磁盘的平均寻道时间最小</a:t>
              </a:r>
              <a:r>
                <a:rPr lang="zh-CN" alt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。</a:t>
              </a:r>
              <a:endParaRPr lang="zh-CN" altLang="en-US" dirty="0">
                <a:sym typeface="Wingdings" panose="05000000000000000000" pitchFamily="2" charset="2"/>
              </a:endParaRPr>
            </a:p>
          </p:txBody>
        </p: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17457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先来先服务</a:t>
            </a:r>
            <a:r>
              <a:rPr lang="en-US" altLang="zh-CN" sz="2100" b="1" dirty="0">
                <a:solidFill>
                  <a:srgbClr val="7F7F7F"/>
                </a:solidFill>
              </a:rPr>
              <a:t>FCFS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45901" y="1009070"/>
            <a:ext cx="7167224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最简单的磁盘调度算法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根据进程请求访问磁盘的先后次序进行调度。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优点：公平、简单，每个进程的请求都能依次得到处理，不会出现某一进程的请求长期得不到满足的情况。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缺点：由于未对寻道进行优化，致使平均寻道时间可能较长。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+mn-ea"/>
              </a:rPr>
              <a:t>FCFS</a:t>
            </a:r>
            <a:r>
              <a:rPr lang="zh-CN" altLang="en-US" sz="1800" dirty="0">
                <a:latin typeface="+mn-ea"/>
              </a:rPr>
              <a:t>仅适用于请求磁盘</a:t>
            </a:r>
            <a:r>
              <a:rPr lang="en-US" altLang="zh-CN" sz="1800" dirty="0">
                <a:latin typeface="+mn-ea"/>
              </a:rPr>
              <a:t>I/O</a:t>
            </a:r>
            <a:r>
              <a:rPr lang="zh-CN" altLang="en-US" sz="1800" dirty="0">
                <a:latin typeface="+mn-ea"/>
              </a:rPr>
              <a:t>的进程数目较少的场合。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zh-CN" altLang="en-US" sz="18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295" y="109218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295" y="1546523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295" y="2029837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295" y="289952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FCFS</a:t>
            </a:r>
            <a:r>
              <a:rPr lang="zh-CN" altLang="en-US" sz="2100" b="1" dirty="0">
                <a:solidFill>
                  <a:srgbClr val="7F7F7F"/>
                </a:solidFill>
              </a:rPr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" y="790575"/>
            <a:ext cx="3339454" cy="3942411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3809365" y="4260850"/>
            <a:ext cx="3536950" cy="300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dirty="0">
                <a:latin typeface="+mn-ea"/>
              </a:rPr>
              <a:t>磁头总共移动了</a:t>
            </a:r>
            <a:r>
              <a:rPr lang="zh-CN" dirty="0">
                <a:latin typeface="+mn-ea"/>
              </a:rPr>
              <a:t>多少个磁道？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29794" y="3637962"/>
            <a:ext cx="9144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498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62400" y="46291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 dirty="0">
                <a:latin typeface="+mn-ea"/>
                <a:ea typeface="+mn-ea"/>
              </a:rPr>
              <a:t>响应一个请求平均需要移动多少个磁道?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77200" y="4629150"/>
            <a:ext cx="9144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55.33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209800" y="57150"/>
            <a:ext cx="62414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多个进程先后陆续地请求访问 55、58、39、18、90、160、150、38、184 号磁道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0305" y="1377950"/>
            <a:ext cx="5384800" cy="165735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E06994-9330-486A-84C3-3A44E7799FAC}"/>
              </a:ext>
            </a:extLst>
          </p:cNvPr>
          <p:cNvSpPr/>
          <p:nvPr/>
        </p:nvSpPr>
        <p:spPr>
          <a:xfrm>
            <a:off x="2590800" y="1657350"/>
            <a:ext cx="457200" cy="2695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FF7FDD-6FC5-4C64-8CD9-598DEC418BBF}"/>
              </a:ext>
            </a:extLst>
          </p:cNvPr>
          <p:cNvCxnSpPr>
            <a:stCxn id="3" idx="3"/>
          </p:cNvCxnSpPr>
          <p:nvPr/>
        </p:nvCxnSpPr>
        <p:spPr>
          <a:xfrm>
            <a:off x="3048000" y="3005138"/>
            <a:ext cx="2362200" cy="86201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FF0000"/>
                </a:solidFill>
              </a:rPr>
              <a:t>最短寻道时间优先</a:t>
            </a:r>
            <a:r>
              <a:rPr lang="en-US" altLang="zh-CN" sz="2100" b="1" dirty="0">
                <a:solidFill>
                  <a:srgbClr val="7F7F7F"/>
                </a:solidFill>
              </a:rPr>
              <a:t>SSTF </a:t>
            </a:r>
          </a:p>
        </p:txBody>
      </p:sp>
      <p:sp>
        <p:nvSpPr>
          <p:cNvPr id="3" name="iṥlídè"/>
          <p:cNvSpPr/>
          <p:nvPr/>
        </p:nvSpPr>
        <p:spPr>
          <a:xfrm>
            <a:off x="5218684" y="846043"/>
            <a:ext cx="3925316" cy="3756215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lang="zh-CN" altLang="en-US" sz="100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520065" y="1023620"/>
            <a:ext cx="4536440" cy="1543050"/>
            <a:chOff x="660400" y="1787149"/>
            <a:chExt cx="5869189" cy="1573522"/>
          </a:xfrm>
        </p:grpSpPr>
        <p:sp>
          <p:nvSpPr>
            <p:cNvPr id="5" name="îṧľîḋé"/>
            <p:cNvSpPr txBox="1"/>
            <p:nvPr/>
          </p:nvSpPr>
          <p:spPr>
            <a:xfrm>
              <a:off x="1296567" y="1835355"/>
              <a:ext cx="5233022" cy="152531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SSTF </a:t>
              </a:r>
              <a:r>
                <a:rPr lang="en-US" altLang="zh-CN" dirty="0">
                  <a:solidFill>
                    <a:srgbClr val="FF0000"/>
                  </a:solidFill>
                  <a:sym typeface="Wingdings" panose="05000000000000000000" pitchFamily="2" charset="2"/>
                </a:rPr>
                <a:t>Shortest Seek Time First</a:t>
              </a:r>
              <a:r>
                <a:rPr lang="zh-CN" altLang="en-US" dirty="0">
                  <a:sym typeface="Wingdings" panose="05000000000000000000" pitchFamily="2" charset="2"/>
                </a:rPr>
                <a:t>算法会</a:t>
              </a:r>
              <a:r>
                <a:rPr lang="zh-CN" alt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优先处理的磁道是与当前磁头最近的磁道</a:t>
              </a:r>
              <a:r>
                <a:rPr lang="zh-CN" altLang="en-US" dirty="0">
                  <a:sym typeface="Wingdings" panose="05000000000000000000" pitchFamily="2" charset="2"/>
                </a:rPr>
                <a:t>。可以保证每次的寻道时间最短，但是并不能保证总的寻道时间最短。（其实就是贪心算法的思想，只是选择眼前最优，但是总体未必最优）</a:t>
              </a: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iŝļïḓê"/>
          <p:cNvGrpSpPr/>
          <p:nvPr/>
        </p:nvGrpSpPr>
        <p:grpSpPr>
          <a:xfrm>
            <a:off x="502444" y="3108208"/>
            <a:ext cx="4401820" cy="1309370"/>
            <a:chOff x="660400" y="2092935"/>
            <a:chExt cx="5869093" cy="1745827"/>
          </a:xfrm>
        </p:grpSpPr>
        <p:sp>
          <p:nvSpPr>
            <p:cNvPr id="10" name="ïšļíďè"/>
            <p:cNvSpPr txBox="1"/>
            <p:nvPr/>
          </p:nvSpPr>
          <p:spPr>
            <a:xfrm>
              <a:off x="1296247" y="2092935"/>
              <a:ext cx="5233246" cy="174582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优点：</a:t>
              </a:r>
              <a:r>
                <a:rPr lang="en-US" altLang="zh-CN" dirty="0">
                  <a:sym typeface="Wingdings" panose="05000000000000000000" pitchFamily="2" charset="2"/>
                </a:rPr>
                <a:t>SSTF</a:t>
              </a:r>
              <a:r>
                <a:rPr lang="zh-CN" altLang="en-US" dirty="0">
                  <a:sym typeface="Wingdings" panose="05000000000000000000" pitchFamily="2" charset="2"/>
                </a:rPr>
                <a:t>的平均磁头移动的距离，低于</a:t>
              </a:r>
              <a:r>
                <a:rPr lang="en-US" altLang="zh-CN" dirty="0">
                  <a:sym typeface="Wingdings" panose="05000000000000000000" pitchFamily="2" charset="2"/>
                </a:rPr>
                <a:t>FCFS</a:t>
              </a:r>
              <a:r>
                <a:rPr lang="zh-CN" altLang="en-US" dirty="0">
                  <a:sym typeface="Wingdings" panose="05000000000000000000" pitchFamily="2" charset="2"/>
                </a:rPr>
                <a:t>的距离，</a:t>
              </a:r>
              <a:r>
                <a:rPr lang="en-US" altLang="zh-CN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SSTF</a:t>
              </a:r>
              <a:r>
                <a:rPr lang="zh-CN" altLang="en-US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比</a:t>
              </a:r>
              <a:r>
                <a:rPr lang="en-US" altLang="zh-CN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FCFS</a:t>
              </a:r>
              <a:r>
                <a:rPr lang="zh-CN" altLang="en-US" u="sng" dirty="0">
                  <a:solidFill>
                    <a:srgbClr val="FF0000"/>
                  </a:solidFill>
                  <a:sym typeface="Wingdings" panose="05000000000000000000" pitchFamily="2" charset="2"/>
                </a:rPr>
                <a:t>寻道性能更好</a:t>
              </a:r>
            </a:p>
            <a:p>
              <a:pPr>
                <a:lnSpc>
                  <a:spcPct val="132000"/>
                </a:lnSpc>
              </a:pPr>
              <a:r>
                <a:rPr lang="en-US" altLang="zh-CN" dirty="0">
                  <a:sym typeface="Wingdings" panose="05000000000000000000" pitchFamily="2" charset="2"/>
                </a:rPr>
                <a:t>缺点：可能产生饥饿</a:t>
              </a:r>
            </a:p>
          </p:txBody>
        </p:sp>
        <p:grpSp>
          <p:nvGrpSpPr>
            <p:cNvPr id="11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2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SSTF</a:t>
            </a:r>
            <a:r>
              <a:rPr lang="zh-CN" altLang="en-US" sz="2100" b="1" dirty="0">
                <a:solidFill>
                  <a:srgbClr val="7F7F7F"/>
                </a:solidFill>
              </a:rPr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44" y="816278"/>
            <a:ext cx="3278335" cy="3897390"/>
          </a:xfrm>
          <a:prstGeom prst="rect">
            <a:avLst/>
          </a:prstGeom>
        </p:spPr>
      </p:pic>
      <p:sp>
        <p:nvSpPr>
          <p:cNvPr id="2" name="内容占位符 2"/>
          <p:cNvSpPr txBox="1"/>
          <p:nvPr>
            <p:custDataLst>
              <p:tags r:id="rId1"/>
            </p:custDataLst>
          </p:nvPr>
        </p:nvSpPr>
        <p:spPr>
          <a:xfrm>
            <a:off x="3809365" y="4260850"/>
            <a:ext cx="3536950" cy="300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dirty="0">
                <a:latin typeface="+mn-ea"/>
              </a:rPr>
              <a:t>磁头总共移动了</a:t>
            </a:r>
            <a:r>
              <a:rPr lang="zh-CN" dirty="0">
                <a:latin typeface="+mn-ea"/>
              </a:rPr>
              <a:t>多少个磁道？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086600" y="424815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248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962400" y="46291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 dirty="0">
                <a:latin typeface="+mn-ea"/>
                <a:ea typeface="+mn-ea"/>
              </a:rPr>
              <a:t>响应一个请求平均需要移动多少个磁道?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153400" y="4646930"/>
            <a:ext cx="18313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27.5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2209800" y="57150"/>
            <a:ext cx="62414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多个进程先后陆续地请求访问 55、58、39、18、90、160、150、38、184 号磁道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98900" y="1733550"/>
            <a:ext cx="4699635" cy="996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0B590B2-5AF5-49DE-B8B0-BADC2710538B}"/>
              </a:ext>
            </a:extLst>
          </p:cNvPr>
          <p:cNvSpPr txBox="1"/>
          <p:nvPr/>
        </p:nvSpPr>
        <p:spPr>
          <a:xfrm>
            <a:off x="6398880" y="3018095"/>
            <a:ext cx="21355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FCFS</a:t>
            </a:r>
            <a:r>
              <a:rPr lang="zh-CN" altLang="en-US" sz="2000" dirty="0">
                <a:solidFill>
                  <a:srgbClr val="FF0000"/>
                </a:solidFill>
              </a:rPr>
              <a:t>算法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498 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3BDF716-C214-4AA8-9BCD-2260FCFE0F1D}"/>
              </a:ext>
            </a:extLst>
          </p:cNvPr>
          <p:cNvCxnSpPr/>
          <p:nvPr/>
        </p:nvCxnSpPr>
        <p:spPr>
          <a:xfrm>
            <a:off x="7391400" y="3486150"/>
            <a:ext cx="0" cy="752445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CCDAC63-6934-4C1C-AF62-C8E266506523}"/>
              </a:ext>
            </a:extLst>
          </p:cNvPr>
          <p:cNvSpPr txBox="1"/>
          <p:nvPr/>
        </p:nvSpPr>
        <p:spPr>
          <a:xfrm>
            <a:off x="4267200" y="954315"/>
            <a:ext cx="1282723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SSTF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BB01E5-589C-4038-A1D5-7E4ADFE1AADE}"/>
              </a:ext>
            </a:extLst>
          </p:cNvPr>
          <p:cNvSpPr txBox="1"/>
          <p:nvPr/>
        </p:nvSpPr>
        <p:spPr>
          <a:xfrm>
            <a:off x="7353181" y="3629928"/>
            <a:ext cx="800219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减少到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1" grpId="0"/>
      <p:bldP spid="11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7.8.3 </a:t>
            </a:r>
            <a:r>
              <a:rPr lang="zh-CN" altLang="en-US" sz="2100" b="1" dirty="0">
                <a:solidFill>
                  <a:srgbClr val="7F7F7F"/>
                </a:solidFill>
              </a:rPr>
              <a:t>基于扫描的磁盘调度算法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591" y="839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4" name="文本框 3"/>
          <p:cNvSpPr txBox="1"/>
          <p:nvPr/>
        </p:nvSpPr>
        <p:spPr>
          <a:xfrm>
            <a:off x="1294197" y="1177065"/>
            <a:ext cx="7157564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50" dirty="0">
                <a:latin typeface="+mn-ea"/>
              </a:rPr>
              <a:t>SSTF</a:t>
            </a:r>
            <a:r>
              <a:rPr lang="zh-CN" altLang="en-US" sz="1650" dirty="0">
                <a:latin typeface="+mn-ea"/>
              </a:rPr>
              <a:t>磁头有可能在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一个小区域内来回来去地移动</a:t>
            </a:r>
            <a:r>
              <a:rPr lang="zh-CN" altLang="en-US" sz="1650" dirty="0">
                <a:latin typeface="+mn-ea"/>
              </a:rPr>
              <a:t>，可能导致某个进程发生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“饥饿”现象</a:t>
            </a:r>
            <a:r>
              <a:rPr lang="zh-CN" altLang="en-US" sz="1650" dirty="0">
                <a:latin typeface="+mn-ea"/>
              </a:rPr>
              <a:t>。改为了防止进程出现“饥饿”现象，为了防止这个问题，可以</a:t>
            </a:r>
            <a:r>
              <a:rPr lang="zh-CN" altLang="en-US" sz="1650" dirty="0">
                <a:solidFill>
                  <a:srgbClr val="4472C4"/>
                </a:solidFill>
                <a:latin typeface="+mn-ea"/>
              </a:rPr>
              <a:t>规定，只有磁头移动到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最外侧磁道</a:t>
            </a:r>
            <a:r>
              <a:rPr lang="zh-CN" altLang="en-US" sz="1650" dirty="0">
                <a:solidFill>
                  <a:srgbClr val="4472C4"/>
                </a:solidFill>
                <a:latin typeface="+mn-ea"/>
              </a:rPr>
              <a:t>的时候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才能往内移动</a:t>
            </a:r>
            <a:r>
              <a:rPr lang="zh-CN" altLang="en-US" sz="1650" dirty="0">
                <a:solidFill>
                  <a:srgbClr val="4472C4"/>
                </a:solidFill>
                <a:latin typeface="+mn-ea"/>
              </a:rPr>
              <a:t>，移动到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最内侧磁道的时候才能往外移动</a:t>
            </a:r>
            <a:endParaRPr lang="zh-CN" altLang="en-US" sz="1650" dirty="0">
              <a:solidFill>
                <a:srgbClr val="4472C4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4197" y="830816"/>
            <a:ext cx="475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ym typeface="Wingdings" panose="05000000000000000000" pitchFamily="2" charset="2"/>
              </a:rPr>
              <a:t>进程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“饥饿”现象</a:t>
            </a:r>
            <a:endParaRPr lang="zh-CN" altLang="en-US" sz="1800" dirty="0">
              <a:sym typeface="Wingdings" panose="05000000000000000000" pitchFamily="2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591" y="2699723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文本框 6"/>
          <p:cNvSpPr txBox="1"/>
          <p:nvPr/>
        </p:nvSpPr>
        <p:spPr>
          <a:xfrm>
            <a:off x="1294197" y="3036832"/>
            <a:ext cx="7157564" cy="1172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latin typeface="+mn-ea"/>
              </a:rPr>
              <a:t>也称：</a:t>
            </a:r>
            <a:r>
              <a:rPr lang="zh-CN" altLang="en-US" sz="1650" dirty="0">
                <a:solidFill>
                  <a:srgbClr val="FF0000"/>
                </a:solidFill>
                <a:latin typeface="+mn-ea"/>
              </a:rPr>
              <a:t>电梯调度</a:t>
            </a:r>
            <a:r>
              <a:rPr lang="zh-CN" altLang="en-US" sz="1650" dirty="0">
                <a:latin typeface="+mn-ea"/>
              </a:rPr>
              <a:t>算法。</a:t>
            </a:r>
          </a:p>
          <a:p>
            <a:pPr marL="342900" indent="-342900" algn="just">
              <a:lnSpc>
                <a:spcPct val="132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latin typeface="+mn-ea"/>
              </a:rPr>
              <a:t>磁臂从磁盘的一端向另一段移动，沿途响应服务请求。当到达另一端时，磁头改变移动方向，继续处理。磁头在磁盘上来回扫描。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94197" y="2690583"/>
            <a:ext cx="475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sym typeface="Wingdings" panose="05000000000000000000" pitchFamily="2" charset="2"/>
              </a:rPr>
              <a:t>SCAN</a:t>
            </a:r>
            <a:r>
              <a:rPr lang="zh-CN" altLang="en-US" sz="1800" b="1" dirty="0">
                <a:solidFill>
                  <a:srgbClr val="0000FF"/>
                </a:solidFill>
                <a:sym typeface="Wingdings" panose="05000000000000000000" pitchFamily="2" charset="2"/>
              </a:rPr>
              <a:t>算法</a:t>
            </a:r>
          </a:p>
        </p:txBody>
      </p:sp>
      <p:grpSp>
        <p:nvGrpSpPr>
          <p:cNvPr id="9" name="iŝļïḓê"/>
          <p:cNvGrpSpPr/>
          <p:nvPr/>
        </p:nvGrpSpPr>
        <p:grpSpPr>
          <a:xfrm>
            <a:off x="762159" y="4253691"/>
            <a:ext cx="7603490" cy="889635"/>
            <a:chOff x="660400" y="1975172"/>
            <a:chExt cx="10137986" cy="1186180"/>
          </a:xfrm>
        </p:grpSpPr>
        <p:sp>
          <p:nvSpPr>
            <p:cNvPr id="10" name="ïšļíďè"/>
            <p:cNvSpPr txBox="1"/>
            <p:nvPr>
              <p:custDataLst>
                <p:tags r:id="rId1"/>
              </p:custDataLst>
            </p:nvPr>
          </p:nvSpPr>
          <p:spPr>
            <a:xfrm>
              <a:off x="1371600" y="1975172"/>
              <a:ext cx="9426786" cy="1186180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优点：性能较好，平均寻道时间较短，不会产生饥饿现象</a:t>
              </a:r>
            </a:p>
            <a:p>
              <a:pPr>
                <a:lnSpc>
                  <a:spcPct val="132000"/>
                </a:lnSpc>
              </a:pPr>
              <a:r>
                <a:rPr lang="en-US" altLang="zh-CN" dirty="0">
                  <a:sym typeface="Wingdings" panose="05000000000000000000" pitchFamily="2" charset="2"/>
                </a:rPr>
                <a:t>缺点：只有到达最边上的磁道才能改变磁头移动方向;</a:t>
              </a:r>
              <a:r>
                <a:rPr lang="zh-CN" altLang="en-US" dirty="0">
                  <a:sym typeface="Wingdings" panose="05000000000000000000" pitchFamily="2" charset="2"/>
                </a:rPr>
                <a:t>相应频率不均</a:t>
              </a:r>
            </a:p>
          </p:txBody>
        </p:sp>
        <p:grpSp>
          <p:nvGrpSpPr>
            <p:cNvPr id="11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2" name="ïṡľïde"/>
              <p:cNvSpPr/>
              <p:nvPr>
                <p:custDataLst>
                  <p:tags r:id="rId2"/>
                </p:custDataLst>
              </p:nvPr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ïšliḍe"/>
              <p:cNvSpPr/>
              <p:nvPr>
                <p:custDataLst>
                  <p:tags r:id="rId3"/>
                </p:custDataLst>
              </p:nvPr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3A70E4D-7185-4288-A726-9E9AED117948}"/>
              </a:ext>
            </a:extLst>
          </p:cNvPr>
          <p:cNvSpPr txBox="1"/>
          <p:nvPr/>
        </p:nvSpPr>
        <p:spPr>
          <a:xfrm>
            <a:off x="1219200" y="487839"/>
            <a:ext cx="1383712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SCAN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SCAN</a:t>
            </a:r>
            <a:r>
              <a:rPr lang="zh-CN" altLang="en-US" sz="2100" b="1" dirty="0">
                <a:solidFill>
                  <a:srgbClr val="7F7F7F"/>
                </a:solidFill>
              </a:rPr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18" y="807244"/>
            <a:ext cx="3224284" cy="3838810"/>
          </a:xfrm>
          <a:prstGeom prst="rect">
            <a:avLst/>
          </a:prstGeom>
        </p:spPr>
      </p:pic>
      <p:sp>
        <p:nvSpPr>
          <p:cNvPr id="2" name="内容占位符 2"/>
          <p:cNvSpPr txBox="1"/>
          <p:nvPr>
            <p:custDataLst>
              <p:tags r:id="rId1"/>
            </p:custDataLst>
          </p:nvPr>
        </p:nvSpPr>
        <p:spPr>
          <a:xfrm>
            <a:off x="3581400" y="4396435"/>
            <a:ext cx="3536950" cy="300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dirty="0">
                <a:latin typeface="+mn-ea"/>
              </a:rPr>
              <a:t>磁头总共移动了</a:t>
            </a:r>
            <a:r>
              <a:rPr lang="zh-CN" dirty="0">
                <a:latin typeface="+mn-ea"/>
              </a:rPr>
              <a:t>多少个磁道？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782435" y="4347222"/>
            <a:ext cx="6858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282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34435" y="47647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 dirty="0">
                <a:latin typeface="+mn-ea"/>
                <a:ea typeface="+mn-ea"/>
              </a:rPr>
              <a:t>响应一个请求平均需要移动多少个磁道?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925435" y="4782515"/>
            <a:ext cx="18313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31.3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33BF19-26C2-48F5-BF7F-253A079A06DA}"/>
              </a:ext>
            </a:extLst>
          </p:cNvPr>
          <p:cNvSpPr txBox="1"/>
          <p:nvPr/>
        </p:nvSpPr>
        <p:spPr>
          <a:xfrm>
            <a:off x="3581400" y="253663"/>
            <a:ext cx="126188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SCAN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02F087C-EB73-4E18-A389-4F07AE78AABC}"/>
              </a:ext>
            </a:extLst>
          </p:cNvPr>
          <p:cNvCxnSpPr/>
          <p:nvPr/>
        </p:nvCxnSpPr>
        <p:spPr>
          <a:xfrm>
            <a:off x="2362200" y="1123950"/>
            <a:ext cx="68580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C588F44-1905-4997-B213-74D8BEE51C01}"/>
              </a:ext>
            </a:extLst>
          </p:cNvPr>
          <p:cNvCxnSpPr>
            <a:cxnSpLocks/>
          </p:cNvCxnSpPr>
          <p:nvPr/>
        </p:nvCxnSpPr>
        <p:spPr>
          <a:xfrm>
            <a:off x="1293223" y="1338398"/>
            <a:ext cx="1068977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D23FDF-46AD-40EB-9A74-EC93DB3C2837}"/>
              </a:ext>
            </a:extLst>
          </p:cNvPr>
          <p:cNvCxnSpPr/>
          <p:nvPr/>
        </p:nvCxnSpPr>
        <p:spPr>
          <a:xfrm>
            <a:off x="2286000" y="2876550"/>
            <a:ext cx="68580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40E6021-3ACF-4DF9-881B-1CE24107B111}"/>
              </a:ext>
            </a:extLst>
          </p:cNvPr>
          <p:cNvCxnSpPr/>
          <p:nvPr/>
        </p:nvCxnSpPr>
        <p:spPr>
          <a:xfrm>
            <a:off x="1371600" y="2495550"/>
            <a:ext cx="0" cy="3048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6D924A-5C2A-4A5C-960F-549BBAF9D321}"/>
              </a:ext>
            </a:extLst>
          </p:cNvPr>
          <p:cNvGrpSpPr/>
          <p:nvPr/>
        </p:nvGrpSpPr>
        <p:grpSpPr>
          <a:xfrm>
            <a:off x="3584575" y="1247354"/>
            <a:ext cx="5559425" cy="1567498"/>
            <a:chOff x="3505200" y="1384617"/>
            <a:chExt cx="5559425" cy="1567498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05200" y="1657350"/>
              <a:ext cx="5559425" cy="129476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CC9F71B-4B53-48DC-92AE-67C431033DCB}"/>
                </a:ext>
              </a:extLst>
            </p:cNvPr>
            <p:cNvSpPr txBox="1"/>
            <p:nvPr/>
          </p:nvSpPr>
          <p:spPr>
            <a:xfrm>
              <a:off x="7391400" y="1384617"/>
              <a:ext cx="484813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110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3040B253-71C9-4494-AB79-17E7ADF64F8B}"/>
                </a:ext>
              </a:extLst>
            </p:cNvPr>
            <p:cNvSpPr/>
            <p:nvPr/>
          </p:nvSpPr>
          <p:spPr>
            <a:xfrm rot="16200000">
              <a:off x="7666661" y="753855"/>
              <a:ext cx="59078" cy="2133600"/>
            </a:xfrm>
            <a:prstGeom prst="rightBrace">
              <a:avLst/>
            </a:prstGeom>
            <a:ln w="2540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AA782-16EC-43A9-A481-837C5CAF3A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12222" y="4546613"/>
            <a:ext cx="16309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总寻道数：</a:t>
            </a:r>
            <a:r>
              <a:rPr lang="en-US" altLang="zh-CN" sz="1600" dirty="0">
                <a:solidFill>
                  <a:srgbClr val="FF0000"/>
                </a:solidFill>
              </a:rPr>
              <a:t>250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C0817A-CA6D-4F0A-BAFA-F694AA85C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149334"/>
              </p:ext>
            </p:extLst>
          </p:nvPr>
        </p:nvGraphicFramePr>
        <p:xfrm>
          <a:off x="4648200" y="2488763"/>
          <a:ext cx="1320800" cy="1730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6515742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704605991"/>
                    </a:ext>
                  </a:extLst>
                </a:gridCol>
              </a:tblGrid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effectLst/>
                        </a:rPr>
                        <a:t>下一道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effectLst/>
                        </a:rPr>
                        <a:t>移动道数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4128625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7331583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73753259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0609944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90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16+110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4855310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32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2530932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1061836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0933702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39158159"/>
                  </a:ext>
                </a:extLst>
              </a:tr>
              <a:tr h="1644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5506610"/>
                  </a:ext>
                </a:extLst>
              </a:tr>
            </a:tbl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949EE77-14F8-4501-9ABB-08445D89F08E}"/>
              </a:ext>
            </a:extLst>
          </p:cNvPr>
          <p:cNvSpPr/>
          <p:nvPr/>
        </p:nvSpPr>
        <p:spPr>
          <a:xfrm>
            <a:off x="3581400" y="767678"/>
            <a:ext cx="5562600" cy="4413617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578B38-5000-4C74-AFBE-F134EA8D2530}"/>
              </a:ext>
            </a:extLst>
          </p:cNvPr>
          <p:cNvSpPr txBox="1"/>
          <p:nvPr/>
        </p:nvSpPr>
        <p:spPr>
          <a:xfrm>
            <a:off x="3810000" y="662364"/>
            <a:ext cx="4852610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部分参考资料中，磁头必须移动到边界再返回，计算如下：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7.1.3 I/O</a:t>
            </a:r>
            <a:r>
              <a:rPr lang="zh-CN" altLang="en-US" sz="2100" b="1" dirty="0">
                <a:solidFill>
                  <a:srgbClr val="7F7F7F"/>
                </a:solidFill>
              </a:rPr>
              <a:t>系统接口</a:t>
            </a:r>
            <a:r>
              <a:rPr lang="en-US" altLang="zh-CN" sz="2100" b="1" dirty="0">
                <a:solidFill>
                  <a:srgbClr val="7F7F7F"/>
                </a:solidFill>
              </a:rPr>
              <a:t>(2)</a:t>
            </a:r>
          </a:p>
        </p:txBody>
      </p:sp>
      <p:sp>
        <p:nvSpPr>
          <p:cNvPr id="3" name="矩形 2"/>
          <p:cNvSpPr/>
          <p:nvPr/>
        </p:nvSpPr>
        <p:spPr>
          <a:xfrm>
            <a:off x="174032" y="813013"/>
            <a:ext cx="8137922" cy="5304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流设备</a:t>
            </a:r>
            <a:r>
              <a:rPr lang="en-US" altLang="zh-CN" sz="1800" dirty="0">
                <a:latin typeface="+mn-ea"/>
              </a:rPr>
              <a:t>(</a:t>
            </a:r>
            <a:r>
              <a:rPr lang="zh-CN" altLang="en-US" sz="1800" dirty="0">
                <a:latin typeface="+mn-ea"/>
              </a:rPr>
              <a:t>字符设备</a:t>
            </a:r>
            <a:r>
              <a:rPr lang="en-US" altLang="zh-CN" sz="1800" dirty="0">
                <a:latin typeface="+mn-ea"/>
              </a:rPr>
              <a:t>)</a:t>
            </a:r>
            <a:r>
              <a:rPr lang="zh-CN" altLang="en-US" sz="1800" dirty="0">
                <a:latin typeface="+mn-ea"/>
              </a:rPr>
              <a:t>接口</a:t>
            </a:r>
          </a:p>
        </p:txBody>
      </p:sp>
      <p:sp>
        <p:nvSpPr>
          <p:cNvPr id="7" name="ïṡḷidè"/>
          <p:cNvSpPr/>
          <p:nvPr/>
        </p:nvSpPr>
        <p:spPr bwMode="auto">
          <a:xfrm>
            <a:off x="676625" y="2621064"/>
            <a:ext cx="258533" cy="258142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350"/>
          </a:p>
        </p:txBody>
      </p:sp>
      <p:sp>
        <p:nvSpPr>
          <p:cNvPr id="8" name="iṡļîḍé"/>
          <p:cNvSpPr/>
          <p:nvPr/>
        </p:nvSpPr>
        <p:spPr bwMode="auto">
          <a:xfrm>
            <a:off x="676625" y="4079072"/>
            <a:ext cx="258533" cy="258142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350"/>
          </a:p>
        </p:txBody>
      </p:sp>
      <p:sp>
        <p:nvSpPr>
          <p:cNvPr id="9" name="ïslíḓé"/>
          <p:cNvSpPr/>
          <p:nvPr/>
        </p:nvSpPr>
        <p:spPr bwMode="auto">
          <a:xfrm>
            <a:off x="705299" y="1577723"/>
            <a:ext cx="257591" cy="254747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rmAutofit fontScale="9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350"/>
          </a:p>
        </p:txBody>
      </p:sp>
      <p:sp>
        <p:nvSpPr>
          <p:cNvPr id="10" name="ïṣľîḋê"/>
          <p:cNvSpPr/>
          <p:nvPr/>
        </p:nvSpPr>
        <p:spPr>
          <a:xfrm>
            <a:off x="676625" y="1268826"/>
            <a:ext cx="6867175" cy="1233247"/>
          </a:xfrm>
          <a:prstGeom prst="rect">
            <a:avLst/>
          </a:prstGeom>
        </p:spPr>
        <p:txBody>
          <a:bodyPr wrap="square" lIns="68580" tIns="34290" rIns="68580" bIns="34290" anchor="ctr" anchorCtr="0">
            <a:normAutofit fontScale="95000"/>
          </a:bodyPr>
          <a:lstStyle/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1400" dirty="0">
                <a:solidFill>
                  <a:srgbClr val="0000FF"/>
                </a:solidFill>
              </a:rPr>
              <a:t>字符设备：</a:t>
            </a:r>
            <a:r>
              <a:rPr lang="zh-CN" altLang="en-US" sz="1400" dirty="0"/>
              <a:t>数据的存取和</a:t>
            </a:r>
            <a:r>
              <a:rPr lang="zh-CN" altLang="en-US" sz="1400" dirty="0">
                <a:solidFill>
                  <a:srgbClr val="FF0000"/>
                </a:solidFill>
              </a:rPr>
              <a:t>传输</a:t>
            </a:r>
            <a:r>
              <a:rPr lang="zh-CN" altLang="en-US" sz="1400" dirty="0"/>
              <a:t>是</a:t>
            </a:r>
            <a:r>
              <a:rPr lang="zh-CN" altLang="en-US" sz="1400" dirty="0">
                <a:solidFill>
                  <a:srgbClr val="FF0000"/>
                </a:solidFill>
              </a:rPr>
              <a:t>以字符为单位</a:t>
            </a:r>
            <a:r>
              <a:rPr lang="zh-CN" altLang="en-US" sz="1400" dirty="0"/>
              <a:t>的设备，如键盘、打印机。</a:t>
            </a:r>
          </a:p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1400" dirty="0">
                <a:solidFill>
                  <a:srgbClr val="FF0000"/>
                </a:solidFill>
              </a:rPr>
              <a:t>不可寻址、中断传输</a:t>
            </a:r>
            <a:endParaRPr lang="zh-CN" altLang="en-US" sz="1400" dirty="0"/>
          </a:p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1400" dirty="0">
                <a:solidFill>
                  <a:srgbClr val="FF0000"/>
                </a:solidFill>
              </a:rPr>
              <a:t>顺序写入</a:t>
            </a:r>
            <a:r>
              <a:rPr lang="en-US" altLang="zh-CN" sz="1400" dirty="0">
                <a:solidFill>
                  <a:srgbClr val="FF0000"/>
                </a:solidFill>
              </a:rPr>
              <a:t>/</a:t>
            </a:r>
            <a:r>
              <a:rPr lang="zh-CN" altLang="en-US" sz="1400" dirty="0">
                <a:solidFill>
                  <a:srgbClr val="FF0000"/>
                </a:solidFill>
              </a:rPr>
              <a:t>读出，采用缓冲区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zh-CN" altLang="en-US" sz="1400" dirty="0">
                <a:solidFill>
                  <a:srgbClr val="FF0000"/>
                </a:solidFill>
              </a:rPr>
              <a:t>大多数流设备是独占设备，互斥访问，用</a:t>
            </a:r>
            <a:r>
              <a:rPr lang="en-US" altLang="zh-CN" sz="1400" dirty="0">
                <a:solidFill>
                  <a:srgbClr val="FF0000"/>
                </a:solidFill>
              </a:rPr>
              <a:t>open/close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îṧľïdè"/>
          <p:cNvSpPr/>
          <p:nvPr/>
        </p:nvSpPr>
        <p:spPr>
          <a:xfrm>
            <a:off x="533400" y="2398595"/>
            <a:ext cx="8179158" cy="1233247"/>
          </a:xfrm>
          <a:prstGeom prst="rect">
            <a:avLst/>
          </a:prstGeom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en-US" altLang="zh-CN" sz="1800" dirty="0"/>
              <a:t>get</a:t>
            </a:r>
            <a:r>
              <a:rPr lang="zh-CN" altLang="en-US" sz="1800" dirty="0"/>
              <a:t>和</a:t>
            </a:r>
            <a:r>
              <a:rPr lang="en-US" altLang="zh-CN" sz="1800" dirty="0"/>
              <a:t>put</a:t>
            </a:r>
            <a:r>
              <a:rPr lang="zh-CN" altLang="en-US" sz="1800" dirty="0"/>
              <a:t>操作：</a:t>
            </a:r>
            <a:r>
              <a:rPr lang="zh-CN" altLang="en-US" sz="1800" dirty="0">
                <a:solidFill>
                  <a:srgbClr val="FF0000"/>
                </a:solidFill>
              </a:rPr>
              <a:t>字符设备</a:t>
            </a: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FF0000"/>
                </a:solidFill>
              </a:rPr>
              <a:t>顺序存取</a:t>
            </a:r>
            <a:r>
              <a:rPr lang="zh-CN" altLang="en-US" sz="1800" dirty="0"/>
              <a:t>方式。</a:t>
            </a:r>
          </a:p>
          <a:p>
            <a:pPr marL="342900" indent="-342900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FF"/>
                </a:solidFill>
              </a:rPr>
              <a:t>get</a:t>
            </a:r>
            <a:r>
              <a:rPr lang="zh-CN" altLang="en-US" sz="1800" dirty="0">
                <a:solidFill>
                  <a:srgbClr val="0000FF"/>
                </a:solidFill>
              </a:rPr>
              <a:t>操作</a:t>
            </a:r>
            <a:r>
              <a:rPr lang="zh-CN" altLang="en-US" sz="1800" dirty="0"/>
              <a:t>用于从</a:t>
            </a:r>
            <a:r>
              <a:rPr lang="zh-CN" altLang="en-US" sz="1800" dirty="0">
                <a:solidFill>
                  <a:srgbClr val="FF0000"/>
                </a:solidFill>
              </a:rPr>
              <a:t>字符缓冲区</a:t>
            </a:r>
            <a:r>
              <a:rPr lang="zh-CN" altLang="en-US" sz="1800" dirty="0"/>
              <a:t>取得一个字符（到内存），并将它返回给调用者</a:t>
            </a:r>
          </a:p>
          <a:p>
            <a:pPr marL="342900" indent="-342900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FF"/>
                </a:solidFill>
              </a:rPr>
              <a:t>put</a:t>
            </a:r>
            <a:r>
              <a:rPr lang="zh-CN" altLang="en-US" sz="1800" dirty="0">
                <a:solidFill>
                  <a:srgbClr val="0000FF"/>
                </a:solidFill>
              </a:rPr>
              <a:t>操作</a:t>
            </a:r>
            <a:r>
              <a:rPr lang="zh-CN" altLang="en-US" sz="1800" dirty="0"/>
              <a:t>用于将一个新字符（从内存）输出到</a:t>
            </a:r>
            <a:r>
              <a:rPr lang="zh-CN" altLang="en-US" sz="1800" dirty="0">
                <a:solidFill>
                  <a:srgbClr val="FF0000"/>
                </a:solidFill>
              </a:rPr>
              <a:t>字符缓冲区</a:t>
            </a:r>
            <a:r>
              <a:rPr lang="zh-CN" altLang="en-US" dirty="0"/>
              <a:t>，以待送出到设备</a:t>
            </a:r>
            <a:endParaRPr lang="zh-CN" altLang="en-US" sz="1800" dirty="0"/>
          </a:p>
        </p:txBody>
      </p:sp>
      <p:sp>
        <p:nvSpPr>
          <p:cNvPr id="12" name="ïśļíde"/>
          <p:cNvSpPr/>
          <p:nvPr/>
        </p:nvSpPr>
        <p:spPr>
          <a:xfrm>
            <a:off x="381000" y="3908668"/>
            <a:ext cx="8382000" cy="747959"/>
          </a:xfrm>
          <a:prstGeom prst="rect">
            <a:avLst/>
          </a:prstGeom>
        </p:spPr>
        <p:txBody>
          <a:bodyPr wrap="square" lIns="68580" tIns="34290" rIns="68580" bIns="34290" anchor="ctr" anchorCtr="0">
            <a:normAutofit lnSpcReduction="10000"/>
          </a:bodyPr>
          <a:lstStyle/>
          <a:p>
            <a:pPr>
              <a:lnSpc>
                <a:spcPct val="132000"/>
              </a:lnSpc>
            </a:pPr>
            <a:r>
              <a:rPr lang="en-US" altLang="zh-CN" sz="1800" dirty="0"/>
              <a:t>in-control</a:t>
            </a:r>
            <a:r>
              <a:rPr lang="zh-CN" altLang="en-US" sz="1800" dirty="0"/>
              <a:t>指令：可以设定许多参数（校验、传输格式等），每个参数均表示一个与具体设备相关的特定功能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循环扫描算法</a:t>
            </a:r>
            <a:r>
              <a:rPr lang="en-US" altLang="zh-CN" sz="2100" b="1" dirty="0">
                <a:solidFill>
                  <a:srgbClr val="7F7F7F"/>
                </a:solidFill>
              </a:rPr>
              <a:t>CSCAN</a:t>
            </a:r>
          </a:p>
        </p:txBody>
      </p:sp>
      <p:grpSp>
        <p:nvGrpSpPr>
          <p:cNvPr id="3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8680" y="895451"/>
            <a:ext cx="8179436" cy="3992547"/>
            <a:chOff x="682048" y="1580300"/>
            <a:chExt cx="10905914" cy="5323395"/>
          </a:xfrm>
        </p:grpSpPr>
        <p:sp>
          <p:nvSpPr>
            <p:cNvPr id="4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5" name="ïşḻiḍé"/>
            <p:cNvSpPr/>
            <p:nvPr/>
          </p:nvSpPr>
          <p:spPr>
            <a:xfrm>
              <a:off x="8023495" y="4525853"/>
              <a:ext cx="3564467" cy="1670473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50" dirty="0">
                  <a:solidFill>
                    <a:srgbClr val="FF0000"/>
                  </a:solidFill>
                </a:rPr>
                <a:t>CSCAN</a:t>
              </a:r>
              <a:r>
                <a:rPr lang="zh-CN" altLang="en-US" sz="1650" dirty="0">
                  <a:solidFill>
                    <a:srgbClr val="FF0000"/>
                  </a:solidFill>
                </a:rPr>
                <a:t>算法</a:t>
              </a:r>
              <a:r>
                <a:rPr lang="zh-CN" altLang="en-US" sz="1650" dirty="0">
                  <a:solidFill>
                    <a:srgbClr val="0000FF"/>
                  </a:solidFill>
                </a:rPr>
                <a:t>提供比</a:t>
              </a:r>
              <a:r>
                <a:rPr lang="en-US" altLang="zh-CN" sz="1650" dirty="0">
                  <a:solidFill>
                    <a:srgbClr val="0000FF"/>
                  </a:solidFill>
                </a:rPr>
                <a:t>SCAN</a:t>
              </a:r>
              <a:r>
                <a:rPr lang="zh-CN" altLang="en-US" sz="1650" dirty="0">
                  <a:solidFill>
                    <a:srgbClr val="0000FF"/>
                  </a:solidFill>
                </a:rPr>
                <a:t>算法更为均匀的等待时间</a:t>
              </a:r>
              <a:r>
                <a:rPr lang="zh-CN" altLang="en-US" sz="1650" dirty="0">
                  <a:solidFill>
                    <a:schemeClr val="tx1"/>
                  </a:solidFill>
                </a:rPr>
                <a:t>。</a:t>
              </a:r>
            </a:p>
          </p:txBody>
        </p:sp>
        <p:sp>
          <p:nvSpPr>
            <p:cNvPr id="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7" name="ïšlïḑè"/>
            <p:cNvSpPr/>
            <p:nvPr/>
          </p:nvSpPr>
          <p:spPr>
            <a:xfrm>
              <a:off x="802969" y="4322950"/>
              <a:ext cx="3517243" cy="2580745"/>
            </a:xfrm>
            <a:prstGeom prst="rect">
              <a:avLst/>
            </a:prstGeom>
            <a:noFill/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50" b="1" dirty="0">
                  <a:solidFill>
                    <a:srgbClr val="4472C4"/>
                  </a:solidFill>
                </a:rPr>
                <a:t>规定</a:t>
              </a:r>
              <a:r>
                <a:rPr lang="zh-CN" altLang="en-US" sz="1650" dirty="0">
                  <a:solidFill>
                    <a:schemeClr val="tx1"/>
                  </a:solidFill>
                </a:rPr>
                <a:t>只有磁头朝某个特定方向移动时才处理磁道访问请求，</a:t>
              </a:r>
              <a:r>
                <a:rPr lang="zh-CN" altLang="en-US" sz="1650" dirty="0">
                  <a:solidFill>
                    <a:srgbClr val="FF0000"/>
                  </a:solidFill>
                </a:rPr>
                <a:t>而返回时直接快速移动至起始端而不处理任何请求</a:t>
              </a:r>
              <a:r>
                <a:rPr lang="zh-CN" altLang="en-US" sz="1650" dirty="0">
                  <a:solidFill>
                    <a:schemeClr val="tx1"/>
                  </a:solidFill>
                </a:rPr>
                <a:t>。</a:t>
              </a:r>
            </a:p>
          </p:txBody>
        </p:sp>
        <p:sp>
          <p:nvSpPr>
            <p:cNvPr id="8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BDD993A-0990-4927-B57F-502C5966CCCD}"/>
              </a:ext>
            </a:extLst>
          </p:cNvPr>
          <p:cNvSpPr txBox="1"/>
          <p:nvPr/>
        </p:nvSpPr>
        <p:spPr>
          <a:xfrm>
            <a:off x="990600" y="629746"/>
            <a:ext cx="1555234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CSCAN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CSCAN</a:t>
            </a:r>
            <a:r>
              <a:rPr lang="zh-CN" altLang="en-US" sz="2100" b="1" dirty="0">
                <a:solidFill>
                  <a:srgbClr val="7F7F7F"/>
                </a:solidFill>
              </a:rPr>
              <a:t>示例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5" y="815354"/>
            <a:ext cx="3199861" cy="379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29977" y="881390"/>
            <a:ext cx="5465445" cy="1430655"/>
          </a:xfrm>
          <a:prstGeom prst="rect">
            <a:avLst/>
          </a:prstGeom>
        </p:spPr>
      </p:pic>
      <p:sp>
        <p:nvSpPr>
          <p:cNvPr id="6" name="内容占位符 2"/>
          <p:cNvSpPr txBox="1"/>
          <p:nvPr>
            <p:custDataLst>
              <p:tags r:id="rId2"/>
            </p:custDataLst>
          </p:nvPr>
        </p:nvSpPr>
        <p:spPr>
          <a:xfrm>
            <a:off x="3656965" y="4108450"/>
            <a:ext cx="3536950" cy="300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dirty="0">
                <a:latin typeface="+mn-ea"/>
              </a:rPr>
              <a:t>磁头总共移动了</a:t>
            </a:r>
            <a:r>
              <a:rPr lang="zh-CN" dirty="0">
                <a:latin typeface="+mn-ea"/>
              </a:rPr>
              <a:t>多少个磁道？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34200" y="409575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390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810000" y="44767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 dirty="0">
                <a:latin typeface="+mn-ea"/>
                <a:ea typeface="+mn-ea"/>
              </a:rPr>
              <a:t>响应一个请求平均需要移动多少个磁道?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001000" y="4494530"/>
            <a:ext cx="18313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43.3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9D4749-7C7E-4FE2-96E4-9E47C799FE5C}"/>
              </a:ext>
            </a:extLst>
          </p:cNvPr>
          <p:cNvSpPr txBox="1"/>
          <p:nvPr/>
        </p:nvSpPr>
        <p:spPr>
          <a:xfrm>
            <a:off x="685800" y="481280"/>
            <a:ext cx="1555234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CSCAN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B0DB84-7C68-4C58-93E7-1F2880ED34F5}"/>
              </a:ext>
            </a:extLst>
          </p:cNvPr>
          <p:cNvCxnSpPr/>
          <p:nvPr/>
        </p:nvCxnSpPr>
        <p:spPr>
          <a:xfrm>
            <a:off x="2362200" y="2876550"/>
            <a:ext cx="68580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268835D-4874-4587-AD24-ABBE49BD3643}"/>
              </a:ext>
            </a:extLst>
          </p:cNvPr>
          <p:cNvSpPr/>
          <p:nvPr/>
        </p:nvSpPr>
        <p:spPr>
          <a:xfrm>
            <a:off x="3581400" y="767678"/>
            <a:ext cx="5562600" cy="4413617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4E3684-E333-4559-9A4C-2ABC93EE5C42}"/>
              </a:ext>
            </a:extLst>
          </p:cNvPr>
          <p:cNvSpPr txBox="1"/>
          <p:nvPr/>
        </p:nvSpPr>
        <p:spPr>
          <a:xfrm>
            <a:off x="3810000" y="662364"/>
            <a:ext cx="4852610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部分参考资料中，磁头必须移动到边界再返回，计算如下：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81F31D2-1C8E-4FAE-8B46-102B4D70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52663"/>
              </p:ext>
            </p:extLst>
          </p:nvPr>
        </p:nvGraphicFramePr>
        <p:xfrm>
          <a:off x="4398715" y="1898650"/>
          <a:ext cx="13208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02319932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049850474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下一道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移动道数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197733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4941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10799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961137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88110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200+18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89595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98250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68374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553394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3736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4549725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0600" y="182880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C-LOOK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4850" y="701040"/>
            <a:ext cx="7600950" cy="207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+mn-ea"/>
              </a:rPr>
              <a:t>C-SCAN</a:t>
            </a:r>
            <a:r>
              <a:rPr lang="zh-CN" altLang="en-US" sz="1800" dirty="0">
                <a:latin typeface="+mn-ea"/>
              </a:rPr>
              <a:t>的主要缺点是只有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到达最边上的磁道时才能改变磁头移动方向</a:t>
            </a:r>
            <a:r>
              <a:rPr lang="zh-CN" altLang="en-US" sz="1800" dirty="0">
                <a:latin typeface="+mn-ea"/>
              </a:rPr>
              <a:t>，并且磁头返回时不一定需要返回到最边缘的磁道上。</a:t>
            </a:r>
          </a:p>
          <a:p>
            <a:pPr marL="342900" indent="-342900" algn="just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+mn-ea"/>
              </a:rPr>
              <a:t>C-LOOK 算法就是为了解决这个问题。</a:t>
            </a:r>
          </a:p>
          <a:p>
            <a:pPr marL="342900" indent="-342900" algn="just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4472C4"/>
                </a:solidFill>
                <a:latin typeface="+mn-ea"/>
              </a:rPr>
              <a:t>规定</a:t>
            </a:r>
            <a:r>
              <a:rPr lang="zh-CN" altLang="en-US" sz="1800" dirty="0">
                <a:latin typeface="+mn-ea"/>
              </a:rPr>
              <a:t>磁头移动的方向上已经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没有磁道访问请求</a:t>
            </a:r>
            <a:r>
              <a:rPr lang="zh-CN" altLang="en-US" sz="1800" dirty="0">
                <a:latin typeface="+mn-ea"/>
              </a:rPr>
              <a:t>，就可以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立即</a:t>
            </a:r>
            <a:r>
              <a:rPr lang="zh-CN" altLang="en-US" sz="1800" dirty="0">
                <a:latin typeface="+mn-ea"/>
              </a:rPr>
              <a:t>让磁头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返回</a:t>
            </a:r>
            <a:r>
              <a:rPr lang="zh-CN" altLang="en-US" sz="1800" dirty="0">
                <a:latin typeface="+mn-ea"/>
              </a:rPr>
              <a:t>，并且磁头只需要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返回到有磁道访问请求的位置</a:t>
            </a:r>
            <a:r>
              <a:rPr lang="zh-CN" altLang="en-US" sz="1800" dirty="0">
                <a:latin typeface="+mn-ea"/>
              </a:rPr>
              <a:t>即可。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3150722"/>
            <a:ext cx="73679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多个进程先后陆续地请求访问 55、58、39、18、90、160、150、38、184 号磁道</a:t>
            </a:r>
          </a:p>
        </p:txBody>
      </p:sp>
      <p:sp>
        <p:nvSpPr>
          <p:cNvPr id="5" name="内容占位符 2"/>
          <p:cNvSpPr txBox="1"/>
          <p:nvPr>
            <p:custDataLst>
              <p:tags r:id="rId1"/>
            </p:custDataLst>
          </p:nvPr>
        </p:nvSpPr>
        <p:spPr>
          <a:xfrm>
            <a:off x="532765" y="4108450"/>
            <a:ext cx="3536950" cy="300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dirty="0">
                <a:latin typeface="+mn-ea"/>
              </a:rPr>
              <a:t>磁头总共移动了</a:t>
            </a:r>
            <a:r>
              <a:rPr lang="zh-CN" dirty="0">
                <a:latin typeface="+mn-ea"/>
              </a:rPr>
              <a:t>多少个磁道？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810000" y="409575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322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85800" y="44767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 dirty="0">
                <a:latin typeface="+mn-ea"/>
                <a:ea typeface="+mn-ea"/>
              </a:rPr>
              <a:t>响应一个请求平均需要移动多少个磁道?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876800" y="4494530"/>
            <a:ext cx="18313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35.8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8" grpId="0"/>
      <p:bldP spid="8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练习题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533400" y="895350"/>
            <a:ext cx="79940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68.</a:t>
            </a:r>
            <a:r>
              <a:rPr lang="zh-CN" sz="1800" b="1" dirty="0">
                <a:ea typeface="宋体" panose="02010600030101010101" pitchFamily="2" charset="-122"/>
              </a:rPr>
              <a:t>（考研真题，单项选择题）</a:t>
            </a:r>
            <a:r>
              <a:rPr lang="zh-CN" sz="1800" dirty="0">
                <a:ea typeface="宋体" panose="02010600030101010101" pitchFamily="2" charset="-122"/>
              </a:rPr>
              <a:t>程序员利用系统调用打开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设备时，通常使用的设备标识是（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）。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lang="zh-CN" sz="1800" dirty="0">
                <a:ea typeface="宋体" panose="02010600030101010101" pitchFamily="2" charset="-122"/>
              </a:rPr>
              <a:t>逻辑设备名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B.</a:t>
            </a:r>
            <a:r>
              <a:rPr lang="zh-CN" sz="1800" dirty="0">
                <a:ea typeface="宋体" panose="02010600030101010101" pitchFamily="2" charset="-122"/>
              </a:rPr>
              <a:t>物理设备名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C.</a:t>
            </a:r>
            <a:r>
              <a:rPr lang="zh-CN" sz="1800" dirty="0">
                <a:ea typeface="宋体" panose="02010600030101010101" pitchFamily="2" charset="-122"/>
              </a:rPr>
              <a:t>主设备号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D.</a:t>
            </a:r>
            <a:r>
              <a:rPr lang="zh-CN" sz="1800" dirty="0">
                <a:ea typeface="宋体" panose="02010600030101010101" pitchFamily="2" charset="-122"/>
              </a:rPr>
              <a:t>从设备号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" y="2114550"/>
            <a:ext cx="763333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69.</a:t>
            </a:r>
            <a:r>
              <a:rPr lang="zh-CN" sz="1800" b="1" dirty="0">
                <a:ea typeface="宋体" panose="02010600030101010101" pitchFamily="2" charset="-122"/>
              </a:rPr>
              <a:t>（单项选择题）</a:t>
            </a:r>
            <a:r>
              <a:rPr lang="zh-CN" sz="1800" dirty="0">
                <a:ea typeface="宋体" panose="02010600030101010101" pitchFamily="2" charset="-122"/>
              </a:rPr>
              <a:t>设备管理程序对设备的分配和控制是借助一些表格进行的，下面的表格中（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）不属于设备管理程序。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 JCB 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B. DCT 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C. COCT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 D. CHCT</a:t>
            </a:r>
            <a:endParaRPr lang="en-US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1025" y="3181350"/>
            <a:ext cx="78562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70.</a:t>
            </a:r>
            <a:r>
              <a:rPr lang="zh-CN" sz="1800" b="1" dirty="0">
                <a:ea typeface="宋体" panose="02010600030101010101" pitchFamily="2" charset="-122"/>
              </a:rPr>
              <a:t>（单项选择题）</a:t>
            </a:r>
            <a:r>
              <a:rPr lang="zh-CN" sz="1800" dirty="0">
                <a:ea typeface="宋体" panose="02010600030101010101" pitchFamily="2" charset="-122"/>
              </a:rPr>
              <a:t>中央处理器启动通道后，设备的控制工作是由（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）。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zh-CN" sz="1800" dirty="0">
                <a:ea typeface="宋体" panose="02010600030101010101" pitchFamily="2" charset="-122"/>
              </a:rPr>
              <a:t>中央处理器执行程序来控制的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       B. </a:t>
            </a:r>
            <a:r>
              <a:rPr lang="zh-CN" sz="1800" dirty="0">
                <a:ea typeface="宋体" panose="02010600030101010101" pitchFamily="2" charset="-122"/>
              </a:rPr>
              <a:t>中央处理器执行通道程序来控制的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lang="zh-CN" sz="1800" dirty="0">
                <a:ea typeface="宋体" panose="02010600030101010101" pitchFamily="2" charset="-122"/>
              </a:rPr>
              <a:t>通道执行预先编好的通道程序来控制的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D. </a:t>
            </a:r>
            <a:r>
              <a:rPr lang="zh-CN" sz="1800" dirty="0">
                <a:ea typeface="宋体" panose="02010600030101010101" pitchFamily="2" charset="-122"/>
              </a:rPr>
              <a:t>通道执行用户程序来控制的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86765" y="1500596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871674" y="2719251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71674" y="407543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bldLvl="0" animBg="1"/>
      <p:bldP spid="13" grpId="1" animBg="1"/>
      <p:bldP spid="14" grpId="0" bldLvl="0" animBg="1"/>
      <p:bldP spid="14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练习题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533400" y="895350"/>
            <a:ext cx="79940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71.（考研真题，单项选择题）操作系统中的SPOOLing技术，实质是将（   ）</a:t>
            </a:r>
            <a:r>
              <a:rPr lang="en-US" altLang="en-US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转化为共享设备的技术</a:t>
            </a:r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indent="266700"/>
            <a:r>
              <a:rPr lang="en-US" altLang="en-US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A.虚拟设备</a:t>
            </a:r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en-US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B.独占设备</a:t>
            </a:r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en-US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C.脱机设备</a:t>
            </a:r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en-US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D.块设备</a:t>
            </a:r>
            <a:endParaRPr lang="en-US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" y="2114550"/>
            <a:ext cx="76333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sz="1800" dirty="0">
                <a:ea typeface="宋体" panose="02010600030101010101" pitchFamily="2" charset="-122"/>
              </a:rPr>
              <a:t>72.（考研真题，单项选择题）为了缓和CPU和I/</a:t>
            </a:r>
            <a:r>
              <a:rPr sz="1800" dirty="0" err="1">
                <a:ea typeface="宋体" panose="02010600030101010101" pitchFamily="2" charset="-122"/>
              </a:rPr>
              <a:t>O设备间速度不匹配的矛盾，提高CPU和I</a:t>
            </a:r>
            <a:r>
              <a:rPr sz="1800" dirty="0">
                <a:ea typeface="宋体" panose="02010600030101010101" pitchFamily="2" charset="-122"/>
              </a:rPr>
              <a:t>/</a:t>
            </a:r>
            <a:r>
              <a:rPr sz="1800" dirty="0" err="1">
                <a:ea typeface="宋体" panose="02010600030101010101" pitchFamily="2" charset="-122"/>
              </a:rPr>
              <a:t>O设备的并行性，现代操作系统关于I</a:t>
            </a:r>
            <a:r>
              <a:rPr sz="1800" dirty="0">
                <a:ea typeface="宋体" panose="02010600030101010101" pitchFamily="2" charset="-122"/>
              </a:rPr>
              <a:t>/</a:t>
            </a:r>
            <a:r>
              <a:rPr sz="1800" dirty="0" err="1">
                <a:ea typeface="宋体" panose="02010600030101010101" pitchFamily="2" charset="-122"/>
              </a:rPr>
              <a:t>O设备与处理机之间的数据交换几乎都用到了</a:t>
            </a:r>
            <a:r>
              <a:rPr sz="1800" dirty="0">
                <a:ea typeface="宋体" panose="02010600030101010101" pitchFamily="2" charset="-122"/>
              </a:rPr>
              <a:t>（   ）。</a:t>
            </a:r>
          </a:p>
          <a:p>
            <a:pPr indent="266700"/>
            <a:r>
              <a:rPr sz="1800" dirty="0" err="1">
                <a:ea typeface="宋体" panose="02010600030101010101" pitchFamily="2" charset="-122"/>
              </a:rPr>
              <a:t>A.临界区</a:t>
            </a:r>
            <a:r>
              <a:rPr sz="1800" dirty="0">
                <a:ea typeface="宋体" panose="02010600030101010101" pitchFamily="2" charset="-122"/>
              </a:rPr>
              <a:t>    </a:t>
            </a:r>
            <a:r>
              <a:rPr sz="1800" dirty="0" err="1">
                <a:ea typeface="宋体" panose="02010600030101010101" pitchFamily="2" charset="-122"/>
              </a:rPr>
              <a:t>B.缓冲区</a:t>
            </a:r>
            <a:r>
              <a:rPr sz="1800" dirty="0">
                <a:ea typeface="宋体" panose="02010600030101010101" pitchFamily="2" charset="-122"/>
              </a:rPr>
              <a:t> 	  </a:t>
            </a:r>
            <a:r>
              <a:rPr sz="1800" dirty="0" err="1">
                <a:ea typeface="宋体" panose="02010600030101010101" pitchFamily="2" charset="-122"/>
              </a:rPr>
              <a:t>C.对换区</a:t>
            </a:r>
            <a:r>
              <a:rPr sz="1800" dirty="0">
                <a:ea typeface="宋体" panose="02010600030101010101" pitchFamily="2" charset="-122"/>
              </a:rPr>
              <a:t>	 	</a:t>
            </a:r>
            <a:r>
              <a:rPr sz="1800" dirty="0" err="1">
                <a:ea typeface="宋体" panose="02010600030101010101" pitchFamily="2" charset="-122"/>
              </a:rPr>
              <a:t>D.工作集</a:t>
            </a:r>
            <a:endParaRPr sz="1800" dirty="0"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" y="3638550"/>
            <a:ext cx="785622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sz="1800" dirty="0">
                <a:ea typeface="宋体" panose="02010600030101010101" pitchFamily="2" charset="-122"/>
              </a:rPr>
              <a:t>73.（单项选择题）对磁盘进行移臂调度其目的是缩短（   ）</a:t>
            </a:r>
            <a:r>
              <a:rPr sz="1800" dirty="0" err="1">
                <a:ea typeface="宋体" panose="02010600030101010101" pitchFamily="2" charset="-122"/>
              </a:rPr>
              <a:t>时间</a:t>
            </a:r>
            <a:r>
              <a:rPr sz="1800" dirty="0">
                <a:ea typeface="宋体" panose="02010600030101010101" pitchFamily="2" charset="-122"/>
              </a:rPr>
              <a:t>。</a:t>
            </a:r>
          </a:p>
          <a:p>
            <a:pPr indent="266700"/>
            <a:r>
              <a:rPr sz="1800" dirty="0">
                <a:ea typeface="宋体" panose="02010600030101010101" pitchFamily="2" charset="-122"/>
              </a:rPr>
              <a:t>	A. </a:t>
            </a:r>
            <a:r>
              <a:rPr sz="1800" dirty="0" err="1">
                <a:ea typeface="宋体" panose="02010600030101010101" pitchFamily="2" charset="-122"/>
              </a:rPr>
              <a:t>启动</a:t>
            </a:r>
            <a:r>
              <a:rPr sz="1800" dirty="0">
                <a:ea typeface="宋体" panose="02010600030101010101" pitchFamily="2" charset="-122"/>
              </a:rPr>
              <a:t>	    B. </a:t>
            </a:r>
            <a:r>
              <a:rPr sz="1800" dirty="0" err="1">
                <a:ea typeface="宋体" panose="02010600030101010101" pitchFamily="2" charset="-122"/>
              </a:rPr>
              <a:t>数据传送</a:t>
            </a:r>
            <a:r>
              <a:rPr sz="1800" dirty="0">
                <a:ea typeface="宋体" panose="02010600030101010101" pitchFamily="2" charset="-122"/>
              </a:rPr>
              <a:t>	   C. </a:t>
            </a:r>
            <a:r>
              <a:rPr sz="1800" dirty="0" err="1">
                <a:ea typeface="宋体" panose="02010600030101010101" pitchFamily="2" charset="-122"/>
              </a:rPr>
              <a:t>寻道定位</a:t>
            </a:r>
            <a:r>
              <a:rPr sz="1800" dirty="0">
                <a:ea typeface="宋体" panose="02010600030101010101" pitchFamily="2" charset="-122"/>
              </a:rPr>
              <a:t>   D. </a:t>
            </a:r>
            <a:r>
              <a:rPr sz="1800" dirty="0" err="1">
                <a:ea typeface="宋体" panose="02010600030101010101" pitchFamily="2" charset="-122"/>
              </a:rPr>
              <a:t>旋转延迟</a:t>
            </a:r>
            <a:endParaRPr sz="1800" dirty="0"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2057400" y="148463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981200" y="295275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4495800" y="397891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练习题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533400" y="869950"/>
            <a:ext cx="7994015" cy="21774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74.（考研真题，单项选择题）假设磁头当前位于第105道，正在向磁道号增加的方向移动。现有一个磁道访问请求序列为35、45、12、68、110、180、170、195，采用SCAN调度（电梯调度）算法得到的磁道访问序列是（   ）。</a:t>
            </a:r>
          </a:p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 110、170、180、195、68、45、35、12  </a:t>
            </a:r>
          </a:p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B. 110、68、45、35、12、170、180、195  </a:t>
            </a:r>
          </a:p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C. 110、170、180、195、12、35、45、68  </a:t>
            </a:r>
          </a:p>
          <a:p>
            <a:pPr indent="266700"/>
            <a:r>
              <a:rPr lang="en-US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D. 12、35、45、68、110、170、180、195  </a:t>
            </a:r>
          </a:p>
          <a:p>
            <a:pPr indent="266700"/>
            <a:endParaRPr lang="en-US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952750"/>
            <a:ext cx="784098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75.</a:t>
            </a:r>
            <a:r>
              <a:rPr lang="zh-CN" sz="1800" b="1" dirty="0">
                <a:ea typeface="宋体" panose="02010600030101010101" pitchFamily="2" charset="-122"/>
              </a:rPr>
              <a:t>（单项选择题）</a:t>
            </a:r>
            <a:r>
              <a:rPr lang="zh-CN" sz="1800" dirty="0">
                <a:ea typeface="宋体" panose="02010600030101010101" pitchFamily="2" charset="-122"/>
              </a:rPr>
              <a:t>设磁盘的转速为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3000</a:t>
            </a:r>
            <a:r>
              <a:rPr lang="zh-CN" sz="1800" dirty="0">
                <a:ea typeface="宋体" panose="02010600030101010101" pitchFamily="2" charset="-122"/>
              </a:rPr>
              <a:t>转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分钟</a:t>
            </a:r>
            <a:r>
              <a:rPr lang="zh-CN" sz="1800" dirty="0">
                <a:ea typeface="宋体" panose="02010600030101010101" pitchFamily="2" charset="-122"/>
              </a:rPr>
              <a:t>，盘面划分成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sz="1800" dirty="0">
                <a:ea typeface="宋体" panose="02010600030101010101" pitchFamily="2" charset="-122"/>
              </a:rPr>
              <a:t>个扇区，则读取一个扇区的时间为（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）。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 20</a:t>
            </a:r>
            <a:r>
              <a:rPr lang="en-US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      B. 3</a:t>
            </a:r>
            <a:r>
              <a:rPr lang="en-US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       C. 2</a:t>
            </a:r>
            <a:r>
              <a:rPr lang="en-US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         D. 1</a:t>
            </a:r>
            <a:r>
              <a:rPr lang="en-US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endParaRPr lang="en-US" altLang="en-US" sz="18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762000" y="173355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429000" y="356235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F25C07-BCB9-46F2-8175-8847C2E2D12E}"/>
                  </a:ext>
                </a:extLst>
              </p:cNvPr>
              <p:cNvSpPr txBox="1"/>
              <p:nvPr/>
            </p:nvSpPr>
            <p:spPr>
              <a:xfrm>
                <a:off x="1981200" y="4019550"/>
                <a:ext cx="4637808" cy="927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3000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圈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/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分钟</a:t>
                </a:r>
                <a:endPara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l"/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圈 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1/3000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（分钟）     读 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个扇区用时：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1/30000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（分钟）</a:t>
                </a:r>
                <a:endPara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30000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60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30000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60∗1000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𝑚𝑠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30000</m:t>
                          </m:r>
                        </m:den>
                      </m:f>
                    </m:oMath>
                  </m:oMathPara>
                </a14:m>
                <a:endPara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F25C07-BCB9-46F2-8175-8847C2E2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019550"/>
                <a:ext cx="4637808" cy="927946"/>
              </a:xfrm>
              <a:prstGeom prst="rect">
                <a:avLst/>
              </a:prstGeom>
              <a:blipFill>
                <a:blip r:embed="rId4"/>
                <a:stretch>
                  <a:fillRect l="-262" t="-6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4" grpId="0" bldLvl="0" animBg="1"/>
      <p:bldP spid="4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7章 知识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66" y="585788"/>
            <a:ext cx="5408295" cy="4524375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3281045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学而时习之（第</a:t>
            </a:r>
            <a:r>
              <a:rPr lang="en-US" altLang="zh-CN" sz="2100" b="1" dirty="0">
                <a:solidFill>
                  <a:schemeClr val="bg1"/>
                </a:solidFill>
              </a:rPr>
              <a:t>7</a:t>
            </a:r>
            <a:r>
              <a:rPr lang="zh-CN" altLang="en-US" sz="2100" b="1" dirty="0">
                <a:solidFill>
                  <a:schemeClr val="bg1"/>
                </a:solidFill>
              </a:rPr>
              <a:t>章总结）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sp>
        <p:nvSpPr>
          <p:cNvPr id="16" name="前凸带形 15"/>
          <p:cNvSpPr/>
          <p:nvPr/>
        </p:nvSpPr>
        <p:spPr>
          <a:xfrm>
            <a:off x="3657283" y="514509"/>
            <a:ext cx="1544955" cy="271939"/>
          </a:xfrm>
          <a:prstGeom prst="ribbon">
            <a:avLst>
              <a:gd name="adj1" fmla="val 16667"/>
              <a:gd name="adj2" fmla="val 67555"/>
            </a:avLst>
          </a:prstGeom>
          <a:solidFill>
            <a:srgbClr val="0000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本章学习结束</a:t>
            </a: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46823" y="1225653"/>
          <a:ext cx="3129915" cy="3596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5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操作系统引论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第2章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第3章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第4章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进程同步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第5章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存储器管理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第6章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虚拟存储器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第7章</a:t>
                      </a:r>
                      <a:endParaRPr lang="en-US" altLang="en-US" sz="1500" b="1" dirty="0">
                        <a:solidFill>
                          <a:schemeClr val="bg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输入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/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输出系统</a:t>
                      </a:r>
                      <a:endParaRPr lang="en-US" altLang="en-US" sz="1500" b="1" dirty="0">
                        <a:solidFill>
                          <a:schemeClr val="bg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第8章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文件管理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第9章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磁盘存储器管理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第10章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第11章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虚拟化和云计算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第12章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保护和安全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B1B087-6808-4E33-A76D-B271DA328674}"/>
              </a:ext>
            </a:extLst>
          </p:cNvPr>
          <p:cNvSpPr txBox="1"/>
          <p:nvPr/>
        </p:nvSpPr>
        <p:spPr>
          <a:xfrm>
            <a:off x="762000" y="819150"/>
            <a:ext cx="460629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第七章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P245   4,6,17,18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F7FE26-4991-474D-B031-B938F31F6D58}"/>
              </a:ext>
            </a:extLst>
          </p:cNvPr>
          <p:cNvSpPr txBox="1"/>
          <p:nvPr/>
        </p:nvSpPr>
        <p:spPr>
          <a:xfrm>
            <a:off x="990600" y="209550"/>
            <a:ext cx="146706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第五次作业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7.1.3 I/O</a:t>
            </a:r>
            <a:r>
              <a:rPr lang="zh-CN" altLang="en-US" sz="2100" b="1" dirty="0">
                <a:solidFill>
                  <a:srgbClr val="7F7F7F"/>
                </a:solidFill>
              </a:rPr>
              <a:t>系统接口</a:t>
            </a:r>
            <a:r>
              <a:rPr lang="en-US" altLang="zh-CN" sz="2100" b="1" dirty="0">
                <a:solidFill>
                  <a:srgbClr val="7F7F7F"/>
                </a:solidFill>
              </a:rPr>
              <a:t>(3)</a:t>
            </a:r>
          </a:p>
        </p:txBody>
      </p:sp>
      <p:grpSp>
        <p:nvGrpSpPr>
          <p:cNvPr id="4" name="iṡļiḓe"/>
          <p:cNvGrpSpPr/>
          <p:nvPr/>
        </p:nvGrpSpPr>
        <p:grpSpPr>
          <a:xfrm>
            <a:off x="584886" y="1010004"/>
            <a:ext cx="7339912" cy="1714145"/>
            <a:chOff x="779848" y="1835355"/>
            <a:chExt cx="9786550" cy="2285527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5" y="1835355"/>
              <a:ext cx="9269833" cy="2285527"/>
              <a:chOff x="1296565" y="1835355"/>
              <a:chExt cx="11691582" cy="2285527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>
                    <a:solidFill>
                      <a:srgbClr val="0000FF"/>
                    </a:solidFill>
                  </a:rPr>
                  <a:t>网络通信接口：</a:t>
                </a:r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5" y="2279076"/>
                <a:ext cx="11691582" cy="1841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OS</a:t>
                </a:r>
                <a:r>
                  <a:rPr lang="zh-CN" altLang="en-US" dirty="0"/>
                  <a:t>提供相应的网络软件和网络通信接口，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以使计算机能通过网络同网络上的其他计算机进行通信</a:t>
                </a:r>
                <a:r>
                  <a:rPr lang="zh-CN" altLang="en-US" dirty="0"/>
                  <a:t>，或上网浏览信息</a:t>
                </a:r>
                <a:endParaRPr lang="en-US" altLang="zh-CN" dirty="0"/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网络设备：网卡</a:t>
                </a:r>
              </a:p>
            </p:txBody>
          </p:sp>
        </p:grpSp>
        <p:sp>
          <p:nvSpPr>
            <p:cNvPr id="8" name="îŝlîďe"/>
            <p:cNvSpPr/>
            <p:nvPr/>
          </p:nvSpPr>
          <p:spPr>
            <a:xfrm>
              <a:off x="779848" y="1918584"/>
              <a:ext cx="258837" cy="234864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5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540" y="1607820"/>
            <a:ext cx="30765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7.2 I/O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0822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800" y="133350"/>
            <a:ext cx="46482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设备和设备控制器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设备类型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502285" y="839470"/>
            <a:ext cx="8260715" cy="40182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latin typeface="+mn-ea"/>
              </a:rPr>
              <a:t>IO</a:t>
            </a:r>
            <a:r>
              <a:rPr lang="zh-CN" altLang="en-US" sz="1800" dirty="0">
                <a:latin typeface="+mn-ea"/>
              </a:rPr>
              <a:t>设备类型：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+mn-ea"/>
              </a:rPr>
              <a:t>1. </a:t>
            </a:r>
            <a:r>
              <a:rPr lang="zh-CN" altLang="en-US" sz="1800" dirty="0">
                <a:latin typeface="+mn-ea"/>
              </a:rPr>
              <a:t>按共享特性</a:t>
            </a:r>
            <a:endParaRPr lang="en-US" altLang="zh-CN" sz="1800" dirty="0">
              <a:latin typeface="+mn-ea"/>
            </a:endParaRPr>
          </a:p>
          <a:p>
            <a:pPr indent="45720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+mn-ea"/>
              </a:rPr>
              <a:t>独占设备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+mn-ea"/>
              </a:rPr>
              <a:t>共享设备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+mn-ea"/>
              </a:rPr>
              <a:t>2. </a:t>
            </a:r>
            <a:r>
              <a:rPr lang="zh-CN" altLang="en-US" sz="1800" dirty="0">
                <a:latin typeface="+mn-ea"/>
              </a:rPr>
              <a:t>按传输特性</a:t>
            </a:r>
            <a:endParaRPr lang="en-US" altLang="zh-CN" sz="1800" dirty="0">
              <a:latin typeface="+mn-ea"/>
            </a:endParaRPr>
          </a:p>
          <a:p>
            <a:pPr indent="45720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+mn-ea"/>
              </a:rPr>
              <a:t>块设备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+mn-ea"/>
              </a:rPr>
              <a:t>字符设备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+mn-ea"/>
              </a:rPr>
              <a:t>3. </a:t>
            </a:r>
            <a:r>
              <a:rPr lang="zh-CN" altLang="en-US" dirty="0">
                <a:latin typeface="+mn-ea"/>
              </a:rPr>
              <a:t>按使用特性</a:t>
            </a:r>
            <a:endParaRPr lang="en-US" altLang="zh-CN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存储设备：外存或辅存，用于存储信息，速度慢、容量大、价格便宜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3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设备：输入设备、输出设备、交互式设备（终端）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695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800" y="133350"/>
            <a:ext cx="46482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设备和设备控制器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设备类型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502285" y="839470"/>
            <a:ext cx="8260715" cy="26466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latin typeface="+mn-ea"/>
              </a:rPr>
              <a:t>IO</a:t>
            </a:r>
            <a:r>
              <a:rPr lang="zh-CN" altLang="en-US" sz="1800" dirty="0">
                <a:latin typeface="+mn-ea"/>
              </a:rPr>
              <a:t>设备类型：</a:t>
            </a:r>
            <a:endParaRPr lang="en-US" altLang="zh-CN" sz="1800" dirty="0">
              <a:latin typeface="+mn-ea"/>
            </a:endParaRP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+mn-ea"/>
              </a:rPr>
              <a:t>4. </a:t>
            </a:r>
            <a:r>
              <a:rPr lang="zh-CN" altLang="en-US" sz="1800" dirty="0">
                <a:latin typeface="+mn-ea"/>
              </a:rPr>
              <a:t>按传输速率</a:t>
            </a:r>
            <a:endParaRPr lang="en-US" altLang="zh-CN" sz="1800" dirty="0">
              <a:latin typeface="+mn-ea"/>
            </a:endParaRPr>
          </a:p>
          <a:p>
            <a:pPr indent="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低速</a:t>
            </a:r>
            <a:r>
              <a:rPr lang="zh-CN" altLang="en-US" dirty="0">
                <a:latin typeface="+mn-ea"/>
              </a:rPr>
              <a:t>设备：键盘、鼠标</a:t>
            </a:r>
            <a:endParaRPr lang="en-US" altLang="zh-CN" dirty="0">
              <a:latin typeface="+mn-ea"/>
            </a:endParaRPr>
          </a:p>
          <a:p>
            <a:pPr indent="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中速</a:t>
            </a:r>
            <a:r>
              <a:rPr lang="zh-CN" altLang="en-US" dirty="0">
                <a:latin typeface="+mn-ea"/>
              </a:rPr>
              <a:t>设备：打印机</a:t>
            </a:r>
            <a:endParaRPr lang="en-US" altLang="zh-CN" dirty="0">
              <a:latin typeface="+mn-ea"/>
            </a:endParaRPr>
          </a:p>
          <a:p>
            <a:pPr indent="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高速</a:t>
            </a:r>
            <a:r>
              <a:rPr lang="zh-CN" altLang="en-US" dirty="0">
                <a:latin typeface="+mn-ea"/>
              </a:rPr>
              <a:t>设备：磁盘、光盘、磁带</a:t>
            </a:r>
            <a:endParaRPr lang="en-US" altLang="zh-CN" dirty="0">
              <a:latin typeface="+mn-ea"/>
            </a:endParaRPr>
          </a:p>
          <a:p>
            <a:pPr indent="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C46089-2A35-9444-427B-55846FA1431A}"/>
              </a:ext>
            </a:extLst>
          </p:cNvPr>
          <p:cNvSpPr txBox="1"/>
          <p:nvPr/>
        </p:nvSpPr>
        <p:spPr>
          <a:xfrm>
            <a:off x="3886200" y="2143095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流设备、字符设备，以</a:t>
            </a:r>
            <a:r>
              <a:rPr lang="zh-CN" altLang="en-US" sz="2000" dirty="0">
                <a:solidFill>
                  <a:srgbClr val="FF0000"/>
                </a:solidFill>
              </a:rPr>
              <a:t>中断</a:t>
            </a:r>
            <a:r>
              <a:rPr lang="zh-CN" altLang="en-US" sz="2000" dirty="0"/>
              <a:t>的方式管理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9AFEF24-8ED9-7356-0D6D-5F3BC41845EB}"/>
              </a:ext>
            </a:extLst>
          </p:cNvPr>
          <p:cNvSpPr/>
          <p:nvPr/>
        </p:nvSpPr>
        <p:spPr>
          <a:xfrm>
            <a:off x="3581400" y="2038350"/>
            <a:ext cx="228600" cy="609600"/>
          </a:xfrm>
          <a:prstGeom prst="rightBrac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5784AB-191D-B387-5365-C38CBC2373BF}"/>
              </a:ext>
            </a:extLst>
          </p:cNvPr>
          <p:cNvSpPr txBox="1"/>
          <p:nvPr/>
        </p:nvSpPr>
        <p:spPr>
          <a:xfrm>
            <a:off x="4648200" y="2800350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块设备，以</a:t>
            </a:r>
            <a:r>
              <a:rPr lang="en-US" altLang="zh-CN" sz="2000" dirty="0">
                <a:solidFill>
                  <a:srgbClr val="FF0000"/>
                </a:solidFill>
              </a:rPr>
              <a:t>DMA</a:t>
            </a:r>
            <a:r>
              <a:rPr lang="zh-CN" altLang="en-US" sz="2000" dirty="0"/>
              <a:t>方式管理</a:t>
            </a:r>
          </a:p>
        </p:txBody>
      </p:sp>
    </p:spTree>
    <p:extLst>
      <p:ext uri="{BB962C8B-B14F-4D97-AF65-F5344CB8AC3E}">
        <p14:creationId xmlns:p14="http://schemas.microsoft.com/office/powerpoint/2010/main" val="118343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14400" y="151992"/>
            <a:ext cx="3429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设备与控制器之间的接口</a:t>
            </a:r>
          </a:p>
        </p:txBody>
      </p:sp>
      <p:sp>
        <p:nvSpPr>
          <p:cNvPr id="3" name="矩形 2"/>
          <p:cNvSpPr/>
          <p:nvPr/>
        </p:nvSpPr>
        <p:spPr>
          <a:xfrm>
            <a:off x="531048" y="690554"/>
            <a:ext cx="8260715" cy="13204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+mn-ea"/>
              </a:rPr>
              <a:t>设备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不直接与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通信</a:t>
            </a:r>
            <a:r>
              <a:rPr lang="zh-CN" altLang="en-US" sz="1800" dirty="0">
                <a:latin typeface="+mn-ea"/>
              </a:rPr>
              <a:t>，而是与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设备控制器</a:t>
            </a:r>
            <a:r>
              <a:rPr lang="zh-CN" altLang="en-US" sz="1800" dirty="0">
                <a:latin typeface="+mn-ea"/>
              </a:rPr>
              <a:t>通信</a:t>
            </a:r>
            <a:endParaRPr lang="en-US" altLang="zh-CN" sz="18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+mn-ea"/>
              </a:rPr>
              <a:t>设备与设备控制器之间应有接口，接口中有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三类</a:t>
            </a:r>
            <a:r>
              <a:rPr lang="zh-CN" altLang="en-US" sz="1800" dirty="0">
                <a:latin typeface="+mn-ea"/>
              </a:rPr>
              <a:t>：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+mn-ea"/>
              </a:rPr>
              <a:t>		             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）数据信号线 （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）控制信号线 （</a:t>
            </a:r>
            <a:r>
              <a:rPr lang="en-US" altLang="zh-CN" sz="1600" dirty="0">
                <a:latin typeface="+mn-ea"/>
              </a:rPr>
              <a:t>3</a:t>
            </a:r>
            <a:r>
              <a:rPr lang="zh-CN" altLang="en-US" sz="1600" dirty="0">
                <a:latin typeface="+mn-ea"/>
              </a:rPr>
              <a:t>）状态信号线</a:t>
            </a:r>
          </a:p>
          <a:p>
            <a:pPr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8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0192" y="2516509"/>
            <a:ext cx="3525592" cy="1854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7" name="矩形 16"/>
          <p:cNvSpPr/>
          <p:nvPr/>
        </p:nvSpPr>
        <p:spPr>
          <a:xfrm>
            <a:off x="3989401" y="2835262"/>
            <a:ext cx="2298879" cy="4636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9" name="矩形 18"/>
          <p:cNvSpPr/>
          <p:nvPr/>
        </p:nvSpPr>
        <p:spPr>
          <a:xfrm>
            <a:off x="3989401" y="3579017"/>
            <a:ext cx="2298879" cy="3960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cxnSp>
        <p:nvCxnSpPr>
          <p:cNvPr id="21" name="直接连接符 20"/>
          <p:cNvCxnSpPr>
            <a:stCxn id="17" idx="0"/>
          </p:cNvCxnSpPr>
          <p:nvPr/>
        </p:nvCxnSpPr>
        <p:spPr>
          <a:xfrm>
            <a:off x="5138840" y="2835262"/>
            <a:ext cx="0" cy="51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337297" y="1955354"/>
            <a:ext cx="1419728" cy="4838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>
                <a:latin typeface="+mn-ea"/>
              </a:rPr>
              <a:t>I/O</a:t>
            </a:r>
            <a:r>
              <a:rPr lang="zh-CN" altLang="en-US" sz="1800" dirty="0">
                <a:latin typeface="+mn-ea"/>
              </a:rPr>
              <a:t>设备</a:t>
            </a:r>
          </a:p>
        </p:txBody>
      </p:sp>
      <p:sp>
        <p:nvSpPr>
          <p:cNvPr id="23" name="矩形 22"/>
          <p:cNvSpPr/>
          <p:nvPr/>
        </p:nvSpPr>
        <p:spPr>
          <a:xfrm>
            <a:off x="3989402" y="2843833"/>
            <a:ext cx="1149439" cy="4550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缓冲</a:t>
            </a:r>
          </a:p>
        </p:txBody>
      </p:sp>
      <p:sp>
        <p:nvSpPr>
          <p:cNvPr id="26" name="矩形 25"/>
          <p:cNvSpPr/>
          <p:nvPr/>
        </p:nvSpPr>
        <p:spPr>
          <a:xfrm>
            <a:off x="5114943" y="2843833"/>
            <a:ext cx="1173337" cy="455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转换器</a:t>
            </a:r>
          </a:p>
        </p:txBody>
      </p:sp>
      <p:sp>
        <p:nvSpPr>
          <p:cNvPr id="27" name="矩形 26"/>
          <p:cNvSpPr/>
          <p:nvPr/>
        </p:nvSpPr>
        <p:spPr>
          <a:xfrm>
            <a:off x="4405079" y="3579017"/>
            <a:ext cx="1419728" cy="3960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控制逻辑</a:t>
            </a: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288280" y="3054858"/>
            <a:ext cx="13812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669538" y="2825140"/>
            <a:ext cx="1149439" cy="4838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信号数据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883704" y="3045199"/>
            <a:ext cx="210569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970636" y="2607346"/>
            <a:ext cx="1366771" cy="4838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数据信号线</a:t>
            </a:r>
          </a:p>
        </p:txBody>
      </p:sp>
      <p:sp>
        <p:nvSpPr>
          <p:cNvPr id="34" name="矩形 33"/>
          <p:cNvSpPr/>
          <p:nvPr/>
        </p:nvSpPr>
        <p:spPr>
          <a:xfrm>
            <a:off x="347731" y="2779407"/>
            <a:ext cx="1560121" cy="483883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至设备控制器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B9C4D9-2230-AE4F-22C4-F27B4DDF2A6B}"/>
              </a:ext>
            </a:extLst>
          </p:cNvPr>
          <p:cNvSpPr txBox="1"/>
          <p:nvPr/>
        </p:nvSpPr>
        <p:spPr>
          <a:xfrm>
            <a:off x="2075937" y="2135896"/>
            <a:ext cx="1368580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，传输数据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433D04-2AD9-E0E0-5774-D888BEB187F9}"/>
              </a:ext>
            </a:extLst>
          </p:cNvPr>
          <p:cNvGrpSpPr/>
          <p:nvPr/>
        </p:nvGrpSpPr>
        <p:grpSpPr>
          <a:xfrm>
            <a:off x="1887438" y="3221325"/>
            <a:ext cx="2105697" cy="644260"/>
            <a:chOff x="1875638" y="3932651"/>
            <a:chExt cx="2105697" cy="644260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1875638" y="4576911"/>
              <a:ext cx="210569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2011304" y="4183833"/>
              <a:ext cx="1366771" cy="3795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800" dirty="0">
                  <a:solidFill>
                    <a:srgbClr val="FF0000"/>
                  </a:solidFill>
                  <a:latin typeface="+mn-ea"/>
                </a:rPr>
                <a:t>控制信号线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0AA166E-06A5-045C-72F5-0E69BF162DB5}"/>
                </a:ext>
              </a:extLst>
            </p:cNvPr>
            <p:cNvSpPr txBox="1"/>
            <p:nvPr/>
          </p:nvSpPr>
          <p:spPr>
            <a:xfrm>
              <a:off x="2124116" y="3932651"/>
              <a:ext cx="1330814" cy="3385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</a:t>
              </a:r>
              <a:r>
                <a:rPr lang="zh-CN" altLang="en-US" sz="1600" dirty="0"/>
                <a:t>，传输指令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F5B8F7-79B4-5A92-3069-51AAE807FEDD}"/>
              </a:ext>
            </a:extLst>
          </p:cNvPr>
          <p:cNvGrpSpPr/>
          <p:nvPr/>
        </p:nvGrpSpPr>
        <p:grpSpPr>
          <a:xfrm>
            <a:off x="1882590" y="3911755"/>
            <a:ext cx="2105697" cy="742952"/>
            <a:chOff x="1945025" y="2898949"/>
            <a:chExt cx="2105697" cy="742952"/>
          </a:xfrm>
        </p:grpSpPr>
        <p:cxnSp>
          <p:nvCxnSpPr>
            <p:cNvPr id="37" name="直接箭头连接符 36"/>
            <p:cNvCxnSpPr/>
            <p:nvPr/>
          </p:nvCxnSpPr>
          <p:spPr>
            <a:xfrm flipH="1">
              <a:off x="1945025" y="2968707"/>
              <a:ext cx="210569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2088325" y="2898949"/>
              <a:ext cx="1366771" cy="48388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2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800" dirty="0">
                  <a:solidFill>
                    <a:srgbClr val="FF0000"/>
                  </a:solidFill>
                  <a:latin typeface="+mn-ea"/>
                </a:rPr>
                <a:t>状态信号线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4159D1-1CAF-7904-439B-6BCAE49180DF}"/>
                </a:ext>
              </a:extLst>
            </p:cNvPr>
            <p:cNvSpPr txBox="1"/>
            <p:nvPr/>
          </p:nvSpPr>
          <p:spPr>
            <a:xfrm>
              <a:off x="2216358" y="3303347"/>
              <a:ext cx="1741182" cy="3385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3</a:t>
              </a:r>
              <a:r>
                <a:rPr lang="zh-CN" altLang="en-US" sz="1600" dirty="0"/>
                <a:t>，反馈设备状态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7.2.2 </a:t>
            </a:r>
            <a:r>
              <a:rPr lang="zh-CN" altLang="en-US" sz="2100" b="1" dirty="0">
                <a:solidFill>
                  <a:srgbClr val="7F7F7F"/>
                </a:solidFill>
              </a:rPr>
              <a:t>设备控制器</a:t>
            </a:r>
          </a:p>
        </p:txBody>
      </p:sp>
      <p:sp>
        <p:nvSpPr>
          <p:cNvPr id="4" name="i$lîďê"/>
          <p:cNvSpPr/>
          <p:nvPr/>
        </p:nvSpPr>
        <p:spPr>
          <a:xfrm>
            <a:off x="1199515" y="1885950"/>
            <a:ext cx="7534563" cy="15431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设备控制器： 是</a:t>
            </a:r>
            <a:r>
              <a:rPr lang="en-US" altLang="zh-CN" sz="1800" dirty="0">
                <a:solidFill>
                  <a:srgbClr val="FF0000"/>
                </a:solidFill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</a:rPr>
              <a:t>I/O</a:t>
            </a:r>
            <a:r>
              <a:rPr lang="zh-CN" altLang="en-US" sz="1800" dirty="0"/>
              <a:t>设备</a:t>
            </a:r>
            <a:r>
              <a:rPr lang="zh-CN" altLang="en-US" sz="1800" dirty="0">
                <a:solidFill>
                  <a:srgbClr val="FF0000"/>
                </a:solidFill>
              </a:rPr>
              <a:t>之间的接口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实现</a:t>
            </a:r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en-US" dirty="0">
                <a:solidFill>
                  <a:srgbClr val="FF0000"/>
                </a:solidFill>
              </a:rPr>
              <a:t>设备 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en-US" altLang="zh-CN" dirty="0"/>
              <a:t> 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FF0000"/>
                </a:solidFill>
              </a:rPr>
              <a:t>数据交换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dirty="0"/>
              <a:t>分类：</a:t>
            </a:r>
            <a:r>
              <a:rPr lang="zh-CN" altLang="en-US" dirty="0">
                <a:solidFill>
                  <a:srgbClr val="FF0000"/>
                </a:solidFill>
              </a:rPr>
              <a:t>字符设备</a:t>
            </a:r>
            <a:r>
              <a:rPr lang="zh-CN" altLang="en-US" dirty="0"/>
              <a:t>控制器</a:t>
            </a:r>
            <a:r>
              <a:rPr lang="en-US" altLang="zh-CN" dirty="0"/>
              <a:t>(</a:t>
            </a:r>
            <a:r>
              <a:rPr lang="zh-CN" altLang="en-US" dirty="0"/>
              <a:t>中断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块设备</a:t>
            </a:r>
            <a:r>
              <a:rPr lang="zh-CN" altLang="en-US" dirty="0"/>
              <a:t>控制器</a:t>
            </a:r>
            <a:r>
              <a:rPr lang="en-US" altLang="zh-CN" dirty="0"/>
              <a:t>(DMA)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网络设备</a:t>
            </a:r>
            <a:r>
              <a:rPr lang="zh-CN" altLang="en-US" dirty="0"/>
              <a:t>控制器</a:t>
            </a:r>
            <a:endParaRPr lang="zh-CN" altLang="en-US" sz="1800" dirty="0"/>
          </a:p>
        </p:txBody>
      </p:sp>
      <p:sp>
        <p:nvSpPr>
          <p:cNvPr id="5" name="î$ļíḋè"/>
          <p:cNvSpPr/>
          <p:nvPr/>
        </p:nvSpPr>
        <p:spPr>
          <a:xfrm>
            <a:off x="1275657" y="3860011"/>
            <a:ext cx="7297718" cy="105406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当仅</a:t>
            </a:r>
            <a:r>
              <a:rPr lang="zh-CN" altLang="en-US" sz="1650" dirty="0">
                <a:solidFill>
                  <a:srgbClr val="FF0000"/>
                </a:solidFill>
              </a:rPr>
              <a:t>控制一个设备</a:t>
            </a:r>
            <a:r>
              <a:rPr lang="zh-CN" altLang="en-US" sz="1650" dirty="0"/>
              <a:t>时，它只有一个</a:t>
            </a:r>
            <a:r>
              <a:rPr lang="zh-CN" altLang="en-US" sz="1650" dirty="0">
                <a:solidFill>
                  <a:srgbClr val="FF0000"/>
                </a:solidFill>
              </a:rPr>
              <a:t>唯一的设备地址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若控制器可</a:t>
            </a:r>
            <a:r>
              <a:rPr lang="zh-CN" altLang="en-US" sz="1650" dirty="0">
                <a:solidFill>
                  <a:srgbClr val="FF0000"/>
                </a:solidFill>
              </a:rPr>
              <a:t>连接多个设备</a:t>
            </a:r>
            <a:r>
              <a:rPr lang="zh-CN" altLang="en-US" sz="1650" dirty="0"/>
              <a:t>时，则应含有</a:t>
            </a:r>
            <a:r>
              <a:rPr lang="zh-CN" altLang="en-US" sz="1650" dirty="0">
                <a:solidFill>
                  <a:srgbClr val="FF0000"/>
                </a:solidFill>
              </a:rPr>
              <a:t>多个设备地址</a:t>
            </a:r>
            <a:r>
              <a:rPr lang="zh-CN" altLang="en-US" sz="1650" dirty="0"/>
              <a:t>，并使每一个设备地址对应一个设备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275659" y="3548685"/>
            <a:ext cx="3757832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设备控制器是一个可编址的设备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609600" y="934959"/>
            <a:ext cx="8030845" cy="70421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dirty="0"/>
              <a:t>设备控制器</a:t>
            </a:r>
            <a:r>
              <a:rPr lang="zh-CN" altLang="en-US" sz="1800" dirty="0"/>
              <a:t>主要功能：控制一个或多个</a:t>
            </a:r>
            <a:r>
              <a:rPr lang="en-US" altLang="zh-CN" sz="1800" dirty="0"/>
              <a:t>I/O</a:t>
            </a:r>
            <a:r>
              <a:rPr lang="zh-CN" altLang="en-US" sz="1800" dirty="0"/>
              <a:t>设备，以实现</a:t>
            </a:r>
            <a:r>
              <a:rPr lang="en-US" altLang="zh-CN" sz="1800" dirty="0"/>
              <a:t>I/O</a:t>
            </a:r>
            <a:r>
              <a:rPr lang="zh-CN" altLang="en-US" sz="1800" dirty="0"/>
              <a:t>设备和计算机之间的数据交换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设备控制器的基本功能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800" y="1047750"/>
            <a:ext cx="8787130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/>
              <a:t>1.接收和识别命令</a:t>
            </a:r>
          </a:p>
          <a:p>
            <a:r>
              <a:rPr lang="zh-CN" altLang="en-US" sz="1200" dirty="0"/>
              <a:t>如CPU发来的read/write命令，I/O控制器中会有相应的</a:t>
            </a:r>
            <a:r>
              <a:rPr lang="zh-CN" altLang="en-US" sz="1200" dirty="0">
                <a:solidFill>
                  <a:srgbClr val="FF0000"/>
                </a:solidFill>
              </a:rPr>
              <a:t>控制寄存器</a:t>
            </a:r>
            <a:r>
              <a:rPr lang="zh-CN" altLang="en-US" sz="1200" dirty="0"/>
              <a:t>来存放命令和参数。</a:t>
            </a:r>
          </a:p>
          <a:p>
            <a:endParaRPr lang="en-US" altLang="zh-CN" sz="1200" dirty="0"/>
          </a:p>
          <a:p>
            <a:r>
              <a:rPr lang="en-US" altLang="zh-CN" sz="1200" dirty="0"/>
              <a:t>2.</a:t>
            </a:r>
            <a:r>
              <a:rPr lang="zh-CN" altLang="en-US" sz="1200" dirty="0"/>
              <a:t>数据交换</a:t>
            </a:r>
          </a:p>
          <a:p>
            <a:r>
              <a:rPr lang="zh-CN" altLang="en-US" sz="1200" dirty="0"/>
              <a:t>I/O控制器中会设置相应的</a:t>
            </a:r>
            <a:r>
              <a:rPr lang="zh-CN" altLang="en-US" sz="1200" dirty="0">
                <a:solidFill>
                  <a:srgbClr val="FF0000"/>
                </a:solidFill>
              </a:rPr>
              <a:t>数据寄存器</a:t>
            </a:r>
            <a:r>
              <a:rPr lang="zh-CN" altLang="en-US" sz="1200" dirty="0"/>
              <a:t>。输出时，数据寄存器用于暂存CPU发来的数据，之后再由控制器传送设备。输入时，数据寄存器用于暂存设备发来的数据，之后CPU从数据寄存器中取走数据。</a:t>
            </a:r>
            <a:r>
              <a:rPr lang="en-US" altLang="zh-CN" sz="1200" dirty="0"/>
              <a:t>CPU-</a:t>
            </a:r>
            <a:r>
              <a:rPr lang="zh-CN" altLang="en-US" sz="1200" dirty="0"/>
              <a:t>数据</a:t>
            </a:r>
            <a:r>
              <a:rPr lang="en-US" altLang="zh-CN" sz="1200" dirty="0"/>
              <a:t>-</a:t>
            </a:r>
            <a:r>
              <a:rPr lang="zh-CN" altLang="en-US" sz="1200" dirty="0"/>
              <a:t>设备寄存器</a:t>
            </a:r>
          </a:p>
          <a:p>
            <a:endParaRPr lang="en-US" altLang="zh-CN" sz="1200" dirty="0"/>
          </a:p>
          <a:p>
            <a:r>
              <a:rPr lang="en-US" altLang="zh-CN" sz="1200" dirty="0"/>
              <a:t>3.</a:t>
            </a:r>
            <a:r>
              <a:rPr lang="zh-CN" altLang="en-US" sz="1200" dirty="0"/>
              <a:t>标识和报告设备状态</a:t>
            </a:r>
            <a:endParaRPr lang="en-US" altLang="zh-CN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状态寄存器</a:t>
            </a:r>
            <a:r>
              <a:rPr lang="zh-CN" altLang="en-US" sz="1200" dirty="0"/>
              <a:t>会记录设备的状态，以供</a:t>
            </a:r>
            <a:r>
              <a:rPr lang="en-US" altLang="zh-CN" sz="1200" dirty="0"/>
              <a:t>CPU</a:t>
            </a:r>
            <a:r>
              <a:rPr lang="zh-CN" altLang="en-US" sz="1200" dirty="0"/>
              <a:t>了解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4.地址识别</a:t>
            </a:r>
          </a:p>
          <a:p>
            <a:r>
              <a:rPr lang="zh-CN" altLang="en-US" sz="1200" dirty="0"/>
              <a:t>类似于内存的地址，为了区分</a:t>
            </a:r>
            <a:r>
              <a:rPr lang="zh-CN" altLang="en-US" sz="1200" dirty="0">
                <a:solidFill>
                  <a:srgbClr val="FF0000"/>
                </a:solidFill>
              </a:rPr>
              <a:t>设备控制器中的各个寄存器</a:t>
            </a:r>
            <a:r>
              <a:rPr lang="zh-CN" altLang="en-US" sz="1200" dirty="0"/>
              <a:t>，也需要给各个寄存器设置一个特定的“地址”。I/O控制器通过CPU提供的“地址”来判断CPU要读/写的是哪个寄存器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5.</a:t>
            </a:r>
            <a:r>
              <a:rPr lang="zh-CN" altLang="en-US" sz="1200" dirty="0"/>
              <a:t>数据缓冲区</a:t>
            </a:r>
            <a:endParaRPr lang="en-US" altLang="zh-CN" sz="1200" dirty="0"/>
          </a:p>
          <a:p>
            <a:r>
              <a:rPr lang="zh-CN" altLang="en-US" sz="1200" dirty="0"/>
              <a:t>匹配低速</a:t>
            </a:r>
            <a:r>
              <a:rPr lang="en-US" altLang="zh-CN" sz="1200" dirty="0"/>
              <a:t>IO</a:t>
            </a:r>
            <a:r>
              <a:rPr lang="zh-CN" altLang="en-US" sz="1200" dirty="0"/>
              <a:t>设备与高速</a:t>
            </a:r>
            <a:r>
              <a:rPr lang="en-US" altLang="zh-CN" sz="1200" dirty="0"/>
              <a:t>CPU</a:t>
            </a:r>
            <a:r>
              <a:rPr lang="zh-CN" altLang="en-US" sz="1200" dirty="0"/>
              <a:t>所需要的</a:t>
            </a:r>
            <a:r>
              <a:rPr lang="zh-CN" altLang="en-US" sz="1200" dirty="0">
                <a:solidFill>
                  <a:srgbClr val="FF0000"/>
                </a:solidFill>
              </a:rPr>
              <a:t>临时存储空间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/>
          </a:p>
          <a:p>
            <a:r>
              <a:rPr lang="en-US" altLang="zh-CN" sz="1200" dirty="0"/>
              <a:t>6.</a:t>
            </a:r>
            <a:r>
              <a:rPr lang="zh-CN" altLang="en-US" sz="1200" dirty="0"/>
              <a:t>差错控制</a:t>
            </a:r>
            <a:endParaRPr lang="en-US" altLang="zh-CN" sz="1200" dirty="0"/>
          </a:p>
          <a:p>
            <a:r>
              <a:rPr lang="zh-CN" altLang="en-US" sz="1200" dirty="0"/>
              <a:t>对于</a:t>
            </a:r>
            <a:r>
              <a:rPr lang="en-US" altLang="zh-CN" sz="1200" dirty="0"/>
              <a:t>IO</a:t>
            </a:r>
            <a:r>
              <a:rPr lang="zh-CN" altLang="en-US" sz="1200" dirty="0"/>
              <a:t>设备的传输的数据，设备控制器还兼管差错检测，发现错误会将 修改状态寄存器， 并报告</a:t>
            </a:r>
            <a:r>
              <a:rPr lang="en-US" altLang="zh-CN" sz="1200" dirty="0"/>
              <a:t>CPU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7章 知识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589" y="585788"/>
            <a:ext cx="5408295" cy="4524375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947545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第</a:t>
            </a:r>
            <a:r>
              <a:rPr lang="en-US" altLang="zh-CN" sz="2100" b="1" dirty="0">
                <a:solidFill>
                  <a:schemeClr val="bg1"/>
                </a:solidFill>
              </a:rPr>
              <a:t>7</a:t>
            </a:r>
            <a:r>
              <a:rPr lang="zh-CN" altLang="en-US" sz="21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346823" y="1225653"/>
          <a:ext cx="3129915" cy="3596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5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操作系统引论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第2章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第3章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第4章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进程同步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第5章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微软雅黑 (正文)"/>
                        </a:rPr>
                        <a:t>存储器管理</a:t>
                      </a:r>
                      <a:endParaRPr lang="en-US" altLang="en-US" sz="1500" b="0" dirty="0">
                        <a:solidFill>
                          <a:schemeClr val="tx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>
                          <a:latin typeface="微软雅黑 (正文)"/>
                        </a:rPr>
                        <a:t>第6章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虚拟存储器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第7章</a:t>
                      </a:r>
                      <a:endParaRPr lang="en-US" altLang="en-US" sz="1500" b="1" dirty="0">
                        <a:solidFill>
                          <a:schemeClr val="bg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输入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微软雅黑 (正文)"/>
                        </a:rPr>
                        <a:t>/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latin typeface="微软雅黑 (正文)"/>
                        </a:rPr>
                        <a:t>输出系统</a:t>
                      </a:r>
                      <a:endParaRPr lang="en-US" altLang="en-US" sz="1500" b="1" dirty="0">
                        <a:solidFill>
                          <a:schemeClr val="bg1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第8章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文件管理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第9章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磁盘存储器管理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第10章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第11章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虚拟化和云计算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>
                          <a:latin typeface="微软雅黑 (正文)"/>
                        </a:rPr>
                        <a:t>第12章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500" dirty="0" err="1">
                          <a:latin typeface="微软雅黑 (正文)"/>
                        </a:rPr>
                        <a:t>保护和安全</a:t>
                      </a:r>
                      <a:endParaRPr lang="en-US" altLang="en-US" sz="1500" b="0" dirty="0">
                        <a:solidFill>
                          <a:srgbClr val="000000"/>
                        </a:solidFill>
                        <a:latin typeface="微软雅黑 (正文)"/>
                        <a:ea typeface="华文楷体" pitchFamily="2" charset="-122"/>
                        <a:cs typeface="华文楷体" pitchFamily="2" charset="-122"/>
                      </a:endParaRPr>
                    </a:p>
                  </a:txBody>
                  <a:tcPr marL="74053" marR="74053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设备控制器的组成</a:t>
            </a:r>
          </a:p>
        </p:txBody>
      </p:sp>
      <p:sp>
        <p:nvSpPr>
          <p:cNvPr id="3" name="i$lîďê"/>
          <p:cNvSpPr/>
          <p:nvPr/>
        </p:nvSpPr>
        <p:spPr>
          <a:xfrm>
            <a:off x="334851" y="1836241"/>
            <a:ext cx="8551571" cy="61090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设备控制器</a:t>
            </a:r>
            <a:r>
              <a:rPr lang="zh-CN" altLang="en-US" sz="1800" dirty="0">
                <a:solidFill>
                  <a:srgbClr val="FF0000"/>
                </a:solidFill>
              </a:rPr>
              <a:t>与设备</a:t>
            </a:r>
            <a:r>
              <a:rPr lang="zh-CN" altLang="en-US" sz="1800" dirty="0"/>
              <a:t>的接口</a:t>
            </a:r>
          </a:p>
        </p:txBody>
      </p:sp>
      <p:sp>
        <p:nvSpPr>
          <p:cNvPr id="4" name="î$ļíḋè"/>
          <p:cNvSpPr/>
          <p:nvPr/>
        </p:nvSpPr>
        <p:spPr>
          <a:xfrm>
            <a:off x="334851" y="3521414"/>
            <a:ext cx="3760630" cy="3712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实现对设备的控制</a:t>
            </a:r>
            <a:endParaRPr lang="en-US" altLang="zh-CN" sz="1650" dirty="0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接收命令、执行命令、译码</a:t>
            </a:r>
            <a:endParaRPr lang="en-US" altLang="zh-CN" sz="1650" dirty="0"/>
          </a:p>
        </p:txBody>
      </p:sp>
      <p:sp>
        <p:nvSpPr>
          <p:cNvPr id="5" name="ïṧḷïḋè"/>
          <p:cNvSpPr/>
          <p:nvPr/>
        </p:nvSpPr>
        <p:spPr>
          <a:xfrm>
            <a:off x="334851" y="3210087"/>
            <a:ext cx="2144753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I/O</a:t>
            </a:r>
            <a:r>
              <a:rPr lang="zh-CN" altLang="en-US" sz="1800" dirty="0">
                <a:solidFill>
                  <a:srgbClr val="FF0000"/>
                </a:solidFill>
              </a:rPr>
              <a:t>逻辑</a:t>
            </a:r>
          </a:p>
        </p:txBody>
      </p:sp>
      <p:sp>
        <p:nvSpPr>
          <p:cNvPr id="6" name="íšḻíḑê"/>
          <p:cNvSpPr/>
          <p:nvPr/>
        </p:nvSpPr>
        <p:spPr>
          <a:xfrm>
            <a:off x="228600" y="924575"/>
            <a:ext cx="8580549" cy="46072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设备控制器</a:t>
            </a:r>
            <a:r>
              <a:rPr lang="zh-CN" altLang="en-US" sz="1800" dirty="0">
                <a:solidFill>
                  <a:srgbClr val="FF0000"/>
                </a:solidFill>
              </a:rPr>
              <a:t>与处理机</a:t>
            </a:r>
            <a:r>
              <a:rPr lang="zh-CN" altLang="en-US" sz="1800" dirty="0"/>
              <a:t>的接口</a:t>
            </a:r>
          </a:p>
        </p:txBody>
      </p:sp>
      <p:sp>
        <p:nvSpPr>
          <p:cNvPr id="13" name="î$ļíḋè"/>
          <p:cNvSpPr/>
          <p:nvPr/>
        </p:nvSpPr>
        <p:spPr>
          <a:xfrm>
            <a:off x="381001" y="2376264"/>
            <a:ext cx="3617890" cy="3712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一个设备控制器可以连接一个或多个设备</a:t>
            </a:r>
          </a:p>
        </p:txBody>
      </p:sp>
      <p:sp>
        <p:nvSpPr>
          <p:cNvPr id="14" name="î$ļíḋè"/>
          <p:cNvSpPr/>
          <p:nvPr/>
        </p:nvSpPr>
        <p:spPr>
          <a:xfrm>
            <a:off x="334851" y="1344797"/>
            <a:ext cx="8314726" cy="3712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实现</a:t>
            </a:r>
            <a:r>
              <a:rPr lang="en-US" altLang="zh-CN" sz="1650" dirty="0"/>
              <a:t>CPU</a:t>
            </a:r>
            <a:r>
              <a:rPr lang="zh-CN" altLang="en-US" sz="1650" dirty="0"/>
              <a:t>与设备控制器之间的通信，包括数据线、地址线和控制线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81" y="1906429"/>
            <a:ext cx="4906804" cy="289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5194FE-E0BD-829B-CD6E-9971D476D368}"/>
              </a:ext>
            </a:extLst>
          </p:cNvPr>
          <p:cNvSpPr txBox="1"/>
          <p:nvPr/>
        </p:nvSpPr>
        <p:spPr>
          <a:xfrm>
            <a:off x="1220694" y="6076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设备控制器由三部分组成：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D3E41E-8491-4E91-AE10-22E5FAFA4632}"/>
              </a:ext>
            </a:extLst>
          </p:cNvPr>
          <p:cNvSpPr txBox="1"/>
          <p:nvPr/>
        </p:nvSpPr>
        <p:spPr>
          <a:xfrm>
            <a:off x="5486400" y="4743390"/>
            <a:ext cx="2031325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设备控制器的组成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7.2.3 </a:t>
            </a:r>
            <a:r>
              <a:rPr lang="zh-CN" altLang="en-US" sz="2100" b="1" dirty="0">
                <a:solidFill>
                  <a:srgbClr val="7F7F7F"/>
                </a:solidFill>
              </a:rPr>
              <a:t>内存映像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AFFBAA0-9A22-03F0-2918-265668D310B8}"/>
              </a:ext>
            </a:extLst>
          </p:cNvPr>
          <p:cNvSpPr/>
          <p:nvPr/>
        </p:nvSpPr>
        <p:spPr>
          <a:xfrm>
            <a:off x="1295400" y="1123950"/>
            <a:ext cx="21336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利用特定</a:t>
            </a:r>
            <a:r>
              <a:rPr lang="en-US" altLang="zh-CN" dirty="0"/>
              <a:t>IO</a:t>
            </a:r>
            <a:r>
              <a:rPr lang="zh-CN" altLang="en-US" dirty="0"/>
              <a:t>指令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A2B90A7-6E44-E383-4779-3FA6EECF7D6C}"/>
              </a:ext>
            </a:extLst>
          </p:cNvPr>
          <p:cNvSpPr/>
          <p:nvPr/>
        </p:nvSpPr>
        <p:spPr>
          <a:xfrm>
            <a:off x="4876800" y="1123950"/>
            <a:ext cx="21336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内存映像</a:t>
            </a:r>
            <a:r>
              <a:rPr lang="en-US" altLang="zh-CN" dirty="0"/>
              <a:t>IO</a:t>
            </a:r>
            <a:r>
              <a:rPr lang="zh-CN" altLang="en-US" dirty="0"/>
              <a:t>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AC41ED-7CE0-44E0-98DD-81234BCEE0CA}"/>
              </a:ext>
            </a:extLst>
          </p:cNvPr>
          <p:cNvSpPr txBox="1"/>
          <p:nvPr/>
        </p:nvSpPr>
        <p:spPr>
          <a:xfrm>
            <a:off x="304800" y="2343150"/>
            <a:ext cx="3546164" cy="132343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用于</a:t>
            </a:r>
            <a:r>
              <a:rPr lang="zh-CN" altLang="en-US" sz="2000" dirty="0">
                <a:solidFill>
                  <a:srgbClr val="FF0000"/>
                </a:solidFill>
              </a:rPr>
              <a:t>独立编址</a:t>
            </a:r>
            <a:r>
              <a:rPr lang="zh-CN" altLang="en-US" sz="2000" dirty="0"/>
              <a:t>中，</a:t>
            </a:r>
            <a:endParaRPr lang="en-US" altLang="zh-CN" sz="2000" dirty="0"/>
          </a:p>
          <a:p>
            <a:r>
              <a:rPr lang="zh-CN" altLang="en-US" sz="2000" dirty="0"/>
              <a:t>端口地址与内存地址不重叠，</a:t>
            </a:r>
            <a:endParaRPr lang="en-US" altLang="zh-CN" sz="2000" dirty="0"/>
          </a:p>
          <a:p>
            <a:r>
              <a:rPr lang="zh-CN" altLang="en-US" sz="2000" dirty="0"/>
              <a:t>读端口和读内存用不同指令，</a:t>
            </a:r>
            <a:endParaRPr lang="en-US" altLang="zh-CN" sz="2000" dirty="0"/>
          </a:p>
          <a:p>
            <a:r>
              <a:rPr lang="zh-CN" altLang="en-US" sz="2000" dirty="0"/>
              <a:t>通过</a:t>
            </a:r>
            <a:r>
              <a:rPr lang="en-US" altLang="zh-CN" sz="2000" dirty="0"/>
              <a:t>IO</a:t>
            </a:r>
            <a:r>
              <a:rPr lang="zh-CN" altLang="en-US" sz="2000" dirty="0"/>
              <a:t>指令控制设备端口读写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0A6EE-679C-A654-AA74-11E1C44C5030}"/>
              </a:ext>
            </a:extLst>
          </p:cNvPr>
          <p:cNvSpPr txBox="1"/>
          <p:nvPr/>
        </p:nvSpPr>
        <p:spPr>
          <a:xfrm>
            <a:off x="4114800" y="2343149"/>
            <a:ext cx="4828566" cy="132343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用于</a:t>
            </a:r>
            <a:r>
              <a:rPr lang="zh-CN" altLang="en-US" sz="2000" dirty="0">
                <a:solidFill>
                  <a:srgbClr val="FF0000"/>
                </a:solidFill>
              </a:rPr>
              <a:t>统一编址</a:t>
            </a:r>
            <a:r>
              <a:rPr lang="zh-CN" altLang="en-US" sz="2000" dirty="0"/>
              <a:t>中，</a:t>
            </a:r>
            <a:endParaRPr lang="en-US" altLang="zh-CN" sz="2000" dirty="0"/>
          </a:p>
          <a:p>
            <a:r>
              <a:rPr lang="zh-CN" altLang="en-US" sz="2000" dirty="0"/>
              <a:t>端口地址与内存地址统一编址，</a:t>
            </a:r>
            <a:endParaRPr lang="en-US" altLang="zh-CN" sz="2000" dirty="0"/>
          </a:p>
          <a:p>
            <a:r>
              <a:rPr lang="zh-CN" altLang="en-US" sz="2000" dirty="0"/>
              <a:t>作为内存地址空间一部分，</a:t>
            </a:r>
            <a:endParaRPr lang="en-US" altLang="zh-CN" sz="2000" dirty="0"/>
          </a:p>
          <a:p>
            <a:r>
              <a:rPr lang="zh-CN" altLang="en-US" sz="2000" dirty="0"/>
              <a:t>读端口和读内存用相同指令，简化</a:t>
            </a:r>
            <a:r>
              <a:rPr lang="en-US" altLang="zh-CN" sz="2000" dirty="0"/>
              <a:t>IO</a:t>
            </a:r>
            <a:r>
              <a:rPr lang="zh-CN" altLang="en-US" sz="2000" dirty="0"/>
              <a:t>编程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C2C81B-9012-4D3D-B390-78E62D188D35}"/>
              </a:ext>
            </a:extLst>
          </p:cNvPr>
          <p:cNvSpPr txBox="1"/>
          <p:nvPr/>
        </p:nvSpPr>
        <p:spPr>
          <a:xfrm>
            <a:off x="914400" y="3867150"/>
            <a:ext cx="966931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mov</a:t>
            </a: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out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0F2264-D3F9-43AA-87BD-E961CD1D5271}"/>
              </a:ext>
            </a:extLst>
          </p:cNvPr>
          <p:cNvSpPr txBox="1"/>
          <p:nvPr/>
        </p:nvSpPr>
        <p:spPr>
          <a:xfrm>
            <a:off x="5772150" y="4095750"/>
            <a:ext cx="63991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mov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7.2.3 </a:t>
            </a:r>
            <a:r>
              <a:rPr lang="zh-CN" altLang="en-US" sz="2100" b="1" dirty="0">
                <a:solidFill>
                  <a:srgbClr val="7F7F7F"/>
                </a:solidFill>
              </a:rPr>
              <a:t>内存映像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10" y="826742"/>
            <a:ext cx="4379340" cy="38109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77322" y="1123950"/>
            <a:ext cx="21437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rgbClr val="4472C4"/>
                </a:solidFill>
              </a:rPr>
              <a:t>寄存器就会顺着内存的地址继续往下编址，依次往下，也就是说控制器中的寄存器与内存地址统一编址。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51750" y="3486150"/>
            <a:ext cx="23145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优点:简化了指令。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rgbClr val="FF0000"/>
                </a:solidFill>
              </a:rPr>
              <a:t>可采用对内存进行操作的指令来对设备控制器进行操作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2715" y="1403350"/>
            <a:ext cx="2143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4472C4"/>
                </a:solidFill>
              </a:rPr>
              <a:t>寄存器独立编址，设备控制器中的寄存器使用单独地址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0800" y="3308350"/>
            <a:ext cx="2540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缺点:需要专门设置指令实现对控制器的操作，指令需指明设备控制器编号和寄存器地址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7.2.4 I/O</a:t>
            </a:r>
            <a:r>
              <a:rPr lang="zh-CN" altLang="en-US" sz="2100" b="1" dirty="0">
                <a:solidFill>
                  <a:srgbClr val="7F7F7F"/>
                </a:solidFill>
              </a:rPr>
              <a:t>通道</a:t>
            </a:r>
            <a:r>
              <a:rPr lang="en-US" altLang="zh-CN" sz="2100" b="1" dirty="0">
                <a:solidFill>
                  <a:srgbClr val="7F7F7F"/>
                </a:solidFill>
              </a:rPr>
              <a:t>(1)</a:t>
            </a:r>
          </a:p>
        </p:txBody>
      </p:sp>
      <p:sp>
        <p:nvSpPr>
          <p:cNvPr id="3" name="矩形 2"/>
          <p:cNvSpPr/>
          <p:nvPr/>
        </p:nvSpPr>
        <p:spPr>
          <a:xfrm>
            <a:off x="502444" y="839422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+mn-ea"/>
              </a:rPr>
              <a:t>I/O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通道</a:t>
            </a:r>
            <a:r>
              <a:rPr lang="zh-CN" altLang="en-US" sz="2000" dirty="0">
                <a:latin typeface="+mn-ea"/>
              </a:rPr>
              <a:t>的引入</a:t>
            </a:r>
          </a:p>
        </p:txBody>
      </p:sp>
      <p:sp>
        <p:nvSpPr>
          <p:cNvPr id="4" name="i$lîďê"/>
          <p:cNvSpPr/>
          <p:nvPr/>
        </p:nvSpPr>
        <p:spPr>
          <a:xfrm>
            <a:off x="1361519" y="2377154"/>
            <a:ext cx="7534563" cy="195014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1800" dirty="0"/>
              <a:t>通道与普通处理机</a:t>
            </a:r>
          </a:p>
          <a:p>
            <a:pPr marL="800100" lvl="1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通道是特殊处理机</a:t>
            </a:r>
          </a:p>
          <a:p>
            <a:pPr marL="800100" lvl="1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不同点：</a:t>
            </a:r>
          </a:p>
          <a:p>
            <a:pPr marL="1257300" lvl="2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指令类型单一</a:t>
            </a:r>
          </a:p>
          <a:p>
            <a:pPr marL="1257300" lvl="2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没有自己的内存（与</a:t>
            </a:r>
            <a:r>
              <a:rPr lang="en-US" altLang="zh-CN" sz="1800" dirty="0"/>
              <a:t>CPU</a:t>
            </a:r>
            <a:r>
              <a:rPr lang="zh-CN" altLang="en-US" sz="1800" dirty="0"/>
              <a:t>共享内存）</a:t>
            </a:r>
          </a:p>
        </p:txBody>
      </p:sp>
      <p:sp>
        <p:nvSpPr>
          <p:cNvPr id="5" name="íšḻíḑê"/>
          <p:cNvSpPr/>
          <p:nvPr/>
        </p:nvSpPr>
        <p:spPr>
          <a:xfrm>
            <a:off x="1361519" y="1465487"/>
            <a:ext cx="7457289" cy="74645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目的：</a:t>
            </a:r>
            <a:r>
              <a:rPr lang="zh-CN" altLang="en-US" sz="1800" dirty="0"/>
              <a:t>使一些原来由</a:t>
            </a:r>
            <a:r>
              <a:rPr lang="en-US" altLang="zh-CN" sz="1800" dirty="0">
                <a:solidFill>
                  <a:srgbClr val="FF0000"/>
                </a:solidFill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</a:rPr>
              <a:t>处理的</a:t>
            </a:r>
            <a:r>
              <a:rPr lang="en-US" altLang="zh-CN" sz="1800" dirty="0">
                <a:solidFill>
                  <a:srgbClr val="FF0000"/>
                </a:solidFill>
              </a:rPr>
              <a:t>I/O</a:t>
            </a:r>
            <a:r>
              <a:rPr lang="zh-CN" altLang="en-US" sz="1800" dirty="0">
                <a:solidFill>
                  <a:srgbClr val="FF0000"/>
                </a:solidFill>
              </a:rPr>
              <a:t>任务转由通道</a:t>
            </a:r>
            <a:r>
              <a:rPr lang="zh-CN" altLang="en-US" sz="1800" dirty="0"/>
              <a:t>来承担，</a:t>
            </a:r>
            <a:endParaRPr lang="en-US" altLang="zh-CN" dirty="0"/>
          </a:p>
          <a:p>
            <a:pPr>
              <a:lnSpc>
                <a:spcPct val="132000"/>
              </a:lnSpc>
            </a:pPr>
            <a:r>
              <a:rPr lang="zh-CN" altLang="en-US" sz="1800" dirty="0"/>
              <a:t>把</a:t>
            </a:r>
            <a:r>
              <a:rPr lang="en-US" altLang="zh-CN" sz="1800" dirty="0"/>
              <a:t>CPU</a:t>
            </a:r>
            <a:r>
              <a:rPr lang="zh-CN" altLang="en-US" sz="1800" dirty="0"/>
              <a:t>从繁杂的</a:t>
            </a:r>
            <a:r>
              <a:rPr lang="en-US" altLang="zh-CN" sz="1800" dirty="0"/>
              <a:t>I/O</a:t>
            </a:r>
            <a:r>
              <a:rPr lang="zh-CN" altLang="en-US" sz="1800" dirty="0"/>
              <a:t>任务中解脱出来</a:t>
            </a:r>
          </a:p>
        </p:txBody>
      </p:sp>
      <p:sp>
        <p:nvSpPr>
          <p:cNvPr id="6" name="îSļiḓè"/>
          <p:cNvSpPr/>
          <p:nvPr/>
        </p:nvSpPr>
        <p:spPr>
          <a:xfrm>
            <a:off x="848892" y="145531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7" name="îşļiḓè"/>
          <p:cNvSpPr/>
          <p:nvPr/>
        </p:nvSpPr>
        <p:spPr>
          <a:xfrm>
            <a:off x="848892" y="2447159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8" name="îṡḷíďe"/>
          <p:cNvSpPr/>
          <p:nvPr/>
        </p:nvSpPr>
        <p:spPr>
          <a:xfrm>
            <a:off x="991583" y="160241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9" name="íSlíḋe"/>
          <p:cNvSpPr/>
          <p:nvPr/>
        </p:nvSpPr>
        <p:spPr>
          <a:xfrm>
            <a:off x="991583" y="2613671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  <p:extLst>
      <p:ext uri="{BB962C8B-B14F-4D97-AF65-F5344CB8AC3E}">
        <p14:creationId xmlns:p14="http://schemas.microsoft.com/office/powerpoint/2010/main" val="226689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84648" y="134510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7.2.4  </a:t>
            </a:r>
            <a:r>
              <a:rPr lang="zh-CN" altLang="en-US" sz="2100" b="1" dirty="0">
                <a:solidFill>
                  <a:srgbClr val="7F7F7F"/>
                </a:solidFill>
              </a:rPr>
              <a:t>通道类型</a:t>
            </a:r>
            <a:endParaRPr lang="en-US" altLang="zh-CN" sz="2100" b="1" dirty="0">
              <a:solidFill>
                <a:srgbClr val="7F7F7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875" y="654346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>
                <a:latin typeface="+mn-ea"/>
              </a:rPr>
              <a:t>I/O</a:t>
            </a:r>
            <a:r>
              <a:rPr lang="zh-CN" altLang="en-US" sz="1800" dirty="0">
                <a:latin typeface="+mn-ea"/>
              </a:rPr>
              <a:t>通道类型</a:t>
            </a:r>
          </a:p>
        </p:txBody>
      </p:sp>
      <p:sp>
        <p:nvSpPr>
          <p:cNvPr id="5" name="i$lîďê"/>
          <p:cNvSpPr/>
          <p:nvPr/>
        </p:nvSpPr>
        <p:spPr>
          <a:xfrm>
            <a:off x="228600" y="3645754"/>
            <a:ext cx="8061101" cy="66989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en-US" altLang="zh-CN" sz="1800" dirty="0">
                <a:solidFill>
                  <a:srgbClr val="0000FF"/>
                </a:solidFill>
              </a:rPr>
              <a:t>2. </a:t>
            </a:r>
            <a:r>
              <a:rPr lang="zh-CN" altLang="en-US" sz="1800" dirty="0">
                <a:solidFill>
                  <a:srgbClr val="0000FF"/>
                </a:solidFill>
              </a:rPr>
              <a:t>数组选择</a:t>
            </a:r>
            <a:r>
              <a:rPr lang="zh-CN" altLang="en-US" sz="1800" dirty="0"/>
              <a:t>通道：可以</a:t>
            </a:r>
            <a:r>
              <a:rPr lang="zh-CN" altLang="en-US" sz="1800" dirty="0">
                <a:solidFill>
                  <a:srgbClr val="FF0000"/>
                </a:solidFill>
              </a:rPr>
              <a:t>连接多台高速设备</a:t>
            </a:r>
            <a:r>
              <a:rPr lang="zh-CN" altLang="en-US" sz="1800" dirty="0"/>
              <a:t>，但在一段时间内只允许一台设备传输数据，传输率高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231073" y="4421464"/>
            <a:ext cx="6653976" cy="6630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>
              <a:lnSpc>
                <a:spcPct val="132000"/>
              </a:lnSpc>
            </a:pPr>
            <a:r>
              <a:rPr lang="en-US" altLang="zh-CN" sz="1800" dirty="0">
                <a:solidFill>
                  <a:srgbClr val="0000FF"/>
                </a:solidFill>
              </a:rPr>
              <a:t>3. </a:t>
            </a:r>
            <a:r>
              <a:rPr lang="zh-CN" altLang="en-US" sz="1800" dirty="0">
                <a:solidFill>
                  <a:srgbClr val="0000FF"/>
                </a:solidFill>
              </a:rPr>
              <a:t>数组多路</a:t>
            </a:r>
            <a:r>
              <a:rPr lang="zh-CN" altLang="en-US" sz="1800" dirty="0"/>
              <a:t>通道：结合前两者优点，含有多个</a:t>
            </a:r>
            <a:r>
              <a:rPr lang="zh-CN" altLang="en-US" sz="1800" dirty="0">
                <a:solidFill>
                  <a:srgbClr val="FF0000"/>
                </a:solidFill>
              </a:rPr>
              <a:t>非分配型子通道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306036" y="1132517"/>
            <a:ext cx="6504049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</a:rPr>
              <a:t>1. </a:t>
            </a:r>
            <a:r>
              <a:rPr lang="zh-CN" altLang="en-US" sz="1800" dirty="0">
                <a:solidFill>
                  <a:srgbClr val="0000FF"/>
                </a:solidFill>
              </a:rPr>
              <a:t>字节多路</a:t>
            </a:r>
            <a:r>
              <a:rPr lang="zh-CN" altLang="en-US" sz="1800" dirty="0"/>
              <a:t>通道：按</a:t>
            </a:r>
            <a:r>
              <a:rPr lang="zh-CN" altLang="en-US" sz="1800" dirty="0">
                <a:solidFill>
                  <a:srgbClr val="FF0000"/>
                </a:solidFill>
              </a:rPr>
              <a:t>字节交叉</a:t>
            </a:r>
            <a:r>
              <a:rPr lang="zh-CN" altLang="en-US" sz="1800" dirty="0"/>
              <a:t>方式工作的通道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11F5D2B-783A-46CE-B2A3-1D2E0F278E44}"/>
              </a:ext>
            </a:extLst>
          </p:cNvPr>
          <p:cNvGrpSpPr/>
          <p:nvPr/>
        </p:nvGrpSpPr>
        <p:grpSpPr>
          <a:xfrm>
            <a:off x="1752600" y="1436827"/>
            <a:ext cx="4813077" cy="2217921"/>
            <a:chOff x="3771899" y="2657450"/>
            <a:chExt cx="4813077" cy="221792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899" y="2657450"/>
              <a:ext cx="4813077" cy="1999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2B0FAB2-91A2-A951-982A-965AAFC478C3}"/>
                </a:ext>
              </a:extLst>
            </p:cNvPr>
            <p:cNvSpPr txBox="1"/>
            <p:nvPr/>
          </p:nvSpPr>
          <p:spPr>
            <a:xfrm>
              <a:off x="5638800" y="4629150"/>
              <a:ext cx="14670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字节多路通道工作原理</a:t>
              </a: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344E4C-171E-45CF-8CAA-9370F1C5B85F}"/>
              </a:ext>
            </a:extLst>
          </p:cNvPr>
          <p:cNvSpPr/>
          <p:nvPr/>
        </p:nvSpPr>
        <p:spPr>
          <a:xfrm>
            <a:off x="4571999" y="1581150"/>
            <a:ext cx="514569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3C2A63B-3224-4932-AFCF-F0CDAC39BAC7}"/>
              </a:ext>
            </a:extLst>
          </p:cNvPr>
          <p:cNvSpPr/>
          <p:nvPr/>
        </p:nvSpPr>
        <p:spPr>
          <a:xfrm>
            <a:off x="4571999" y="1918707"/>
            <a:ext cx="514569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504240-EB43-4C67-BAE5-A30BAF384253}"/>
              </a:ext>
            </a:extLst>
          </p:cNvPr>
          <p:cNvSpPr/>
          <p:nvPr/>
        </p:nvSpPr>
        <p:spPr>
          <a:xfrm>
            <a:off x="4571999" y="2223017"/>
            <a:ext cx="514569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09A3FE3-6126-480B-8147-BFCDFA7195E9}"/>
              </a:ext>
            </a:extLst>
          </p:cNvPr>
          <p:cNvSpPr/>
          <p:nvPr/>
        </p:nvSpPr>
        <p:spPr>
          <a:xfrm>
            <a:off x="4571999" y="2586904"/>
            <a:ext cx="514569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EF6CFD-670D-4C64-9D1E-2A398A68BD6B}"/>
              </a:ext>
            </a:extLst>
          </p:cNvPr>
          <p:cNvSpPr/>
          <p:nvPr/>
        </p:nvSpPr>
        <p:spPr>
          <a:xfrm>
            <a:off x="4571999" y="2910741"/>
            <a:ext cx="514569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5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800" y="105877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7.2.4 </a:t>
            </a:r>
            <a:r>
              <a:rPr lang="zh-CN" altLang="en-US" sz="2100" b="1" dirty="0">
                <a:solidFill>
                  <a:srgbClr val="7F7F7F"/>
                </a:solidFill>
              </a:rPr>
              <a:t>“瓶颈”问题</a:t>
            </a:r>
          </a:p>
        </p:txBody>
      </p:sp>
      <p:grpSp>
        <p:nvGrpSpPr>
          <p:cNvPr id="5" name="í$1iďè"/>
          <p:cNvGrpSpPr/>
          <p:nvPr/>
        </p:nvGrpSpPr>
        <p:grpSpPr>
          <a:xfrm>
            <a:off x="762000" y="2343150"/>
            <a:ext cx="4648200" cy="838198"/>
            <a:chOff x="1444549" y="1712614"/>
            <a:chExt cx="10040968" cy="3325394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1444549" y="1712614"/>
              <a:ext cx="10040968" cy="332539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+mj-ea"/>
                  <a:ea typeface="+mj-ea"/>
                </a:rPr>
                <a:t>通道数量少</a:t>
              </a:r>
              <a:r>
                <a:rPr lang="zh-CN" altLang="en-US" b="1" dirty="0">
                  <a:latin typeface="+mj-ea"/>
                  <a:ea typeface="+mj-ea"/>
                </a:rPr>
                <a:t>，造成“瓶颈”现象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+mj-ea"/>
                  <a:ea typeface="+mj-ea"/>
                </a:rPr>
                <a:t>通道价格昂贵</a:t>
              </a: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753291" y="2707812"/>
            <a:ext cx="8167441" cy="1796250"/>
            <a:chOff x="958320" y="3450237"/>
            <a:chExt cx="10889922" cy="2395000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958320" y="4081621"/>
              <a:ext cx="10889922" cy="176361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解决办法：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增加</a:t>
              </a:r>
              <a:r>
                <a:rPr lang="zh-CN" altLang="en-US" dirty="0">
                  <a:solidFill>
                    <a:srgbClr val="FF0000"/>
                  </a:solidFill>
                </a:rPr>
                <a:t>设备到</a:t>
              </a:r>
              <a:r>
                <a:rPr lang="en-US" altLang="zh-CN" dirty="0">
                  <a:solidFill>
                    <a:srgbClr val="FF0000"/>
                  </a:solidFill>
                </a:rPr>
                <a:t>CPU</a:t>
              </a:r>
              <a:r>
                <a:rPr lang="zh-CN" altLang="en-US" dirty="0">
                  <a:solidFill>
                    <a:srgbClr val="FF0000"/>
                  </a:solidFill>
                </a:rPr>
                <a:t>间的通路</a:t>
              </a:r>
              <a:r>
                <a:rPr lang="zh-CN" altLang="en-US" dirty="0"/>
                <a:t>而不增加通道</a:t>
              </a:r>
              <a:endParaRPr lang="en-US" altLang="zh-CN" dirty="0"/>
            </a:p>
            <a:p>
              <a:pPr>
                <a:lnSpc>
                  <a:spcPct val="130000"/>
                </a:lnSpc>
                <a:buClr>
                  <a:srgbClr val="0000FF"/>
                </a:buClr>
              </a:pPr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个设备链接多个控制器，</a:t>
              </a:r>
              <a:r>
                <a:rPr lang="en-US" altLang="zh-CN" dirty="0"/>
                <a:t>1</a:t>
              </a:r>
              <a:r>
                <a:rPr lang="zh-CN" altLang="en-US" dirty="0"/>
                <a:t>个控制器链接多个通道）</a:t>
              </a:r>
            </a:p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000FF"/>
                  </a:solidFill>
                </a:rPr>
                <a:t>多通路方式</a:t>
              </a:r>
              <a:r>
                <a:rPr lang="zh-CN" altLang="en-US" dirty="0"/>
                <a:t>不仅解决了“瓶颈”问题，而且提高了系统的可靠性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BFE86C-B45E-4ABE-9A5E-391A3605AC2E}"/>
              </a:ext>
            </a:extLst>
          </p:cNvPr>
          <p:cNvSpPr txBox="1"/>
          <p:nvPr/>
        </p:nvSpPr>
        <p:spPr>
          <a:xfrm>
            <a:off x="1198843" y="1402858"/>
            <a:ext cx="69762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主机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02A18C-A42E-4C55-BBA2-73007BC10759}"/>
              </a:ext>
            </a:extLst>
          </p:cNvPr>
          <p:cNvSpPr txBox="1"/>
          <p:nvPr/>
        </p:nvSpPr>
        <p:spPr>
          <a:xfrm>
            <a:off x="2578549" y="1402858"/>
            <a:ext cx="69762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通道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F39AE4-0144-43F5-8A17-6D74BAFE1DD9}"/>
              </a:ext>
            </a:extLst>
          </p:cNvPr>
          <p:cNvSpPr txBox="1"/>
          <p:nvPr/>
        </p:nvSpPr>
        <p:spPr>
          <a:xfrm>
            <a:off x="4038600" y="1402858"/>
            <a:ext cx="146706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设备控制器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738355-A048-4E49-9F36-58E21E1D4306}"/>
              </a:ext>
            </a:extLst>
          </p:cNvPr>
          <p:cNvSpPr txBox="1"/>
          <p:nvPr/>
        </p:nvSpPr>
        <p:spPr>
          <a:xfrm>
            <a:off x="6172200" y="1402859"/>
            <a:ext cx="70083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64A8D48-3B1A-4D6B-8318-A2658B96964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896470" y="1602913"/>
            <a:ext cx="682079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8B82F38-95F4-4BA0-9F32-882DED1D86A1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276176" y="1602913"/>
            <a:ext cx="762424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3D6E9F-00DA-4461-992F-8F41E54C106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505668" y="1602913"/>
            <a:ext cx="666532" cy="1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BCDE5C9-0701-404F-A707-7085757F1C69}"/>
              </a:ext>
            </a:extLst>
          </p:cNvPr>
          <p:cNvSpPr txBox="1"/>
          <p:nvPr/>
        </p:nvSpPr>
        <p:spPr>
          <a:xfrm>
            <a:off x="3443576" y="826270"/>
            <a:ext cx="1005403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四级结构</a:t>
            </a:r>
          </a:p>
        </p:txBody>
      </p:sp>
    </p:spTree>
    <p:extLst>
      <p:ext uri="{BB962C8B-B14F-4D97-AF65-F5344CB8AC3E}">
        <p14:creationId xmlns:p14="http://schemas.microsoft.com/office/powerpoint/2010/main" val="38809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单通路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</a:t>
            </a:r>
          </a:p>
        </p:txBody>
      </p:sp>
      <p:grpSp>
        <p:nvGrpSpPr>
          <p:cNvPr id="3" name="组合 1"/>
          <p:cNvGrpSpPr/>
          <p:nvPr/>
        </p:nvGrpSpPr>
        <p:grpSpPr bwMode="auto">
          <a:xfrm>
            <a:off x="266431" y="688013"/>
            <a:ext cx="8487238" cy="3793835"/>
            <a:chOff x="381000" y="990600"/>
            <a:chExt cx="8267700" cy="4927600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81000" y="3276600"/>
              <a:ext cx="13716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en-US" altLang="zh-CN" sz="1800"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2590800" y="19685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latin typeface="+mn-ea"/>
                  <a:ea typeface="+mn-ea"/>
                </a:rPr>
                <a:t>通道</a:t>
              </a:r>
              <a:r>
                <a:rPr lang="en-US" altLang="zh-CN" sz="18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90800" y="45339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latin typeface="+mn-ea"/>
                  <a:ea typeface="+mn-ea"/>
                </a:rPr>
                <a:t>通道</a:t>
              </a:r>
              <a:r>
                <a:rPr lang="en-US" altLang="zh-CN" sz="18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914900" y="13335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914900" y="25908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4914900" y="51435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4927600" y="38227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7277100" y="9906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7277100" y="1600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277100" y="2235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7277100" y="28575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7277100" y="35179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7277100" y="41529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6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7277100" y="48133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7277100" y="54610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8</a:t>
              </a:r>
            </a:p>
          </p:txBody>
        </p:sp>
        <p:grpSp>
          <p:nvGrpSpPr>
            <p:cNvPr id="19" name="Group 24"/>
            <p:cNvGrpSpPr/>
            <p:nvPr/>
          </p:nvGrpSpPr>
          <p:grpSpPr bwMode="auto">
            <a:xfrm>
              <a:off x="1752600" y="2209800"/>
              <a:ext cx="838200" cy="1219200"/>
              <a:chOff x="1104" y="1392"/>
              <a:chExt cx="528" cy="768"/>
            </a:xfrm>
          </p:grpSpPr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1" name="Group 25"/>
            <p:cNvGrpSpPr/>
            <p:nvPr/>
          </p:nvGrpSpPr>
          <p:grpSpPr bwMode="auto">
            <a:xfrm>
              <a:off x="3962400" y="1524000"/>
              <a:ext cx="990600" cy="609600"/>
              <a:chOff x="1104" y="1392"/>
              <a:chExt cx="528" cy="768"/>
            </a:xfrm>
          </p:grpSpPr>
          <p:sp>
            <p:nvSpPr>
              <p:cNvPr id="70" name="Line 26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71" name="Line 27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72" name="Line 28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2" name="Group 29"/>
            <p:cNvGrpSpPr/>
            <p:nvPr/>
          </p:nvGrpSpPr>
          <p:grpSpPr bwMode="auto">
            <a:xfrm>
              <a:off x="3949700" y="4025900"/>
              <a:ext cx="990600" cy="609600"/>
              <a:chOff x="1104" y="1392"/>
              <a:chExt cx="528" cy="768"/>
            </a:xfrm>
          </p:grpSpPr>
          <p:sp>
            <p:nvSpPr>
              <p:cNvPr id="67" name="Line 30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8" name="Line 31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9" name="Line 32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3" name="Group 33"/>
            <p:cNvGrpSpPr/>
            <p:nvPr/>
          </p:nvGrpSpPr>
          <p:grpSpPr bwMode="auto">
            <a:xfrm>
              <a:off x="6286500" y="1219200"/>
              <a:ext cx="990600" cy="228600"/>
              <a:chOff x="1104" y="1392"/>
              <a:chExt cx="528" cy="768"/>
            </a:xfrm>
          </p:grpSpPr>
          <p:sp>
            <p:nvSpPr>
              <p:cNvPr id="64" name="Line 34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5" name="Line 35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6" name="Line 36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4" name="Group 37"/>
            <p:cNvGrpSpPr/>
            <p:nvPr/>
          </p:nvGrpSpPr>
          <p:grpSpPr bwMode="auto">
            <a:xfrm>
              <a:off x="6299200" y="2476500"/>
              <a:ext cx="990600" cy="228600"/>
              <a:chOff x="1104" y="1392"/>
              <a:chExt cx="528" cy="768"/>
            </a:xfrm>
          </p:grpSpPr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5" name="Group 41"/>
            <p:cNvGrpSpPr/>
            <p:nvPr/>
          </p:nvGrpSpPr>
          <p:grpSpPr bwMode="auto">
            <a:xfrm>
              <a:off x="6299200" y="3733800"/>
              <a:ext cx="990600" cy="228600"/>
              <a:chOff x="1104" y="1392"/>
              <a:chExt cx="528" cy="768"/>
            </a:xfrm>
          </p:grpSpPr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9" name="Line 43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60" name="Line 44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6" name="Group 45"/>
            <p:cNvGrpSpPr/>
            <p:nvPr/>
          </p:nvGrpSpPr>
          <p:grpSpPr bwMode="auto">
            <a:xfrm>
              <a:off x="6299200" y="5016500"/>
              <a:ext cx="990600" cy="228600"/>
              <a:chOff x="1104" y="1392"/>
              <a:chExt cx="528" cy="768"/>
            </a:xfrm>
          </p:grpSpPr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6" name="Line 47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7" name="Line 48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7" name="Group 57"/>
            <p:cNvGrpSpPr/>
            <p:nvPr/>
          </p:nvGrpSpPr>
          <p:grpSpPr bwMode="auto">
            <a:xfrm>
              <a:off x="1752600" y="3568700"/>
              <a:ext cx="838200" cy="1219200"/>
              <a:chOff x="1104" y="2248"/>
              <a:chExt cx="528" cy="768"/>
            </a:xfrm>
          </p:grpSpPr>
          <p:sp>
            <p:nvSpPr>
              <p:cNvPr id="52" name="Line 54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3" name="Line 55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4" name="Line 56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 bwMode="auto">
            <a:xfrm>
              <a:off x="3962400" y="2286000"/>
              <a:ext cx="990600" cy="533400"/>
              <a:chOff x="1104" y="2248"/>
              <a:chExt cx="528" cy="768"/>
            </a:xfrm>
          </p:grpSpPr>
          <p:sp>
            <p:nvSpPr>
              <p:cNvPr id="49" name="Line 59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0" name="Line 60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51" name="Line 61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9" name="Group 62"/>
            <p:cNvGrpSpPr/>
            <p:nvPr/>
          </p:nvGrpSpPr>
          <p:grpSpPr bwMode="auto">
            <a:xfrm>
              <a:off x="3962400" y="4876800"/>
              <a:ext cx="990600" cy="533400"/>
              <a:chOff x="1104" y="2248"/>
              <a:chExt cx="528" cy="768"/>
            </a:xfrm>
          </p:grpSpPr>
          <p:sp>
            <p:nvSpPr>
              <p:cNvPr id="46" name="Line 63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7" name="Line 64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8" name="Line 65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30" name="Group 66"/>
            <p:cNvGrpSpPr/>
            <p:nvPr/>
          </p:nvGrpSpPr>
          <p:grpSpPr bwMode="auto">
            <a:xfrm>
              <a:off x="6299200" y="1600200"/>
              <a:ext cx="990600" cy="228600"/>
              <a:chOff x="1104" y="2248"/>
              <a:chExt cx="528" cy="768"/>
            </a:xfrm>
          </p:grpSpPr>
          <p:sp>
            <p:nvSpPr>
              <p:cNvPr id="43" name="Line 67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4" name="Line 68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5" name="Line 69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31" name="Group 70"/>
            <p:cNvGrpSpPr/>
            <p:nvPr/>
          </p:nvGrpSpPr>
          <p:grpSpPr bwMode="auto">
            <a:xfrm>
              <a:off x="6286500" y="2895600"/>
              <a:ext cx="990600" cy="228600"/>
              <a:chOff x="1104" y="2248"/>
              <a:chExt cx="528" cy="768"/>
            </a:xfrm>
          </p:grpSpPr>
          <p:sp>
            <p:nvSpPr>
              <p:cNvPr id="40" name="Line 71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1" name="Line 72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2" name="Line 73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32" name="Group 74"/>
            <p:cNvGrpSpPr/>
            <p:nvPr/>
          </p:nvGrpSpPr>
          <p:grpSpPr bwMode="auto">
            <a:xfrm>
              <a:off x="6299200" y="4140200"/>
              <a:ext cx="990600" cy="228600"/>
              <a:chOff x="1104" y="2248"/>
              <a:chExt cx="528" cy="768"/>
            </a:xfrm>
          </p:grpSpPr>
          <p:sp>
            <p:nvSpPr>
              <p:cNvPr id="37" name="Line 75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8" name="Line 76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9" name="Line 77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33" name="Group 78"/>
            <p:cNvGrpSpPr/>
            <p:nvPr/>
          </p:nvGrpSpPr>
          <p:grpSpPr bwMode="auto">
            <a:xfrm>
              <a:off x="6286500" y="5448300"/>
              <a:ext cx="990600" cy="228600"/>
              <a:chOff x="1104" y="2248"/>
              <a:chExt cx="528" cy="768"/>
            </a:xfrm>
          </p:grpSpPr>
          <p:sp>
            <p:nvSpPr>
              <p:cNvPr id="34" name="Line 79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5" name="Line 80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6" name="Line 81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AB7074F-641F-4BF3-BF54-03CFA852825F}"/>
              </a:ext>
            </a:extLst>
          </p:cNvPr>
          <p:cNvCxnSpPr/>
          <p:nvPr/>
        </p:nvCxnSpPr>
        <p:spPr>
          <a:xfrm flipV="1">
            <a:off x="762000" y="864016"/>
            <a:ext cx="6858000" cy="1631534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52D61BBD-E06D-4231-9568-489006E87146}"/>
              </a:ext>
            </a:extLst>
          </p:cNvPr>
          <p:cNvCxnSpPr/>
          <p:nvPr/>
        </p:nvCxnSpPr>
        <p:spPr>
          <a:xfrm flipV="1">
            <a:off x="1371600" y="1727446"/>
            <a:ext cx="6019800" cy="850679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07832B0-14CC-41C4-B818-24C1F5950D86}"/>
              </a:ext>
            </a:extLst>
          </p:cNvPr>
          <p:cNvSpPr txBox="1"/>
          <p:nvPr/>
        </p:nvSpPr>
        <p:spPr>
          <a:xfrm>
            <a:off x="3371721" y="2229127"/>
            <a:ext cx="1321196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通道</a:t>
            </a:r>
            <a:r>
              <a:rPr lang="en-US" altLang="zh-CN" sz="16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被占用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350299-BF47-44A1-A050-07F2E8423674}"/>
              </a:ext>
            </a:extLst>
          </p:cNvPr>
          <p:cNvSpPr txBox="1"/>
          <p:nvPr/>
        </p:nvSpPr>
        <p:spPr>
          <a:xfrm>
            <a:off x="2426237" y="3845476"/>
            <a:ext cx="1734770" cy="58477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即使通道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空闲，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也无法访问设备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6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多通路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</a:t>
            </a:r>
          </a:p>
        </p:txBody>
      </p:sp>
      <p:grpSp>
        <p:nvGrpSpPr>
          <p:cNvPr id="3" name="组合 1"/>
          <p:cNvGrpSpPr/>
          <p:nvPr/>
        </p:nvGrpSpPr>
        <p:grpSpPr bwMode="auto">
          <a:xfrm>
            <a:off x="246309" y="1481473"/>
            <a:ext cx="8333090" cy="2430485"/>
            <a:chOff x="381000" y="1905000"/>
            <a:chExt cx="8229600" cy="3200400"/>
          </a:xfrm>
        </p:grpSpPr>
        <p:sp>
          <p:nvSpPr>
            <p:cNvPr id="4" name="Rectangle 1028"/>
            <p:cNvSpPr>
              <a:spLocks noChangeArrowheads="1"/>
            </p:cNvSpPr>
            <p:nvPr/>
          </p:nvSpPr>
          <p:spPr bwMode="auto">
            <a:xfrm>
              <a:off x="381000" y="3263900"/>
              <a:ext cx="13716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5" name="Rectangle 1029"/>
            <p:cNvSpPr>
              <a:spLocks noChangeArrowheads="1"/>
            </p:cNvSpPr>
            <p:nvPr/>
          </p:nvSpPr>
          <p:spPr bwMode="auto">
            <a:xfrm>
              <a:off x="2590800" y="23622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latin typeface="+mn-ea"/>
                  <a:ea typeface="+mn-ea"/>
                </a:rPr>
                <a:t>通道</a:t>
              </a:r>
              <a:r>
                <a:rPr lang="en-US" altLang="zh-CN" sz="18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6" name="Rectangle 1030"/>
            <p:cNvSpPr>
              <a:spLocks noChangeArrowheads="1"/>
            </p:cNvSpPr>
            <p:nvPr/>
          </p:nvSpPr>
          <p:spPr bwMode="auto">
            <a:xfrm>
              <a:off x="2590800" y="4191000"/>
              <a:ext cx="13716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latin typeface="+mn-ea"/>
                  <a:ea typeface="+mn-ea"/>
                </a:rPr>
                <a:t>通道</a:t>
              </a:r>
              <a:r>
                <a:rPr lang="en-US" altLang="zh-CN" sz="18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7" name="Rectangle 1031"/>
            <p:cNvSpPr>
              <a:spLocks noChangeArrowheads="1"/>
            </p:cNvSpPr>
            <p:nvPr/>
          </p:nvSpPr>
          <p:spPr bwMode="auto">
            <a:xfrm>
              <a:off x="4876800" y="23622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8" name="Rectangle 1032"/>
            <p:cNvSpPr>
              <a:spLocks noChangeArrowheads="1"/>
            </p:cNvSpPr>
            <p:nvPr/>
          </p:nvSpPr>
          <p:spPr bwMode="auto">
            <a:xfrm>
              <a:off x="4889500" y="4191000"/>
              <a:ext cx="1371600" cy="457200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控制器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>
              <a:off x="7239000" y="19050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0" name="Rectangle 1036"/>
            <p:cNvSpPr>
              <a:spLocks noChangeArrowheads="1"/>
            </p:cNvSpPr>
            <p:nvPr/>
          </p:nvSpPr>
          <p:spPr bwMode="auto">
            <a:xfrm>
              <a:off x="7239000" y="28194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1" name="Rectangle 1037"/>
            <p:cNvSpPr>
              <a:spLocks noChangeArrowheads="1"/>
            </p:cNvSpPr>
            <p:nvPr/>
          </p:nvSpPr>
          <p:spPr bwMode="auto">
            <a:xfrm>
              <a:off x="7239000" y="37338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2" name="Rectangle 1038"/>
            <p:cNvSpPr>
              <a:spLocks noChangeArrowheads="1"/>
            </p:cNvSpPr>
            <p:nvPr/>
          </p:nvSpPr>
          <p:spPr bwMode="auto">
            <a:xfrm>
              <a:off x="7239000" y="4648200"/>
              <a:ext cx="1371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Monotype Sorts" pitchFamily="2" charset="2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设备</a:t>
              </a:r>
              <a:r>
                <a:rPr lang="en-US" altLang="zh-CN" sz="18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  <p:grpSp>
          <p:nvGrpSpPr>
            <p:cNvPr id="13" name="Group 1043"/>
            <p:cNvGrpSpPr/>
            <p:nvPr/>
          </p:nvGrpSpPr>
          <p:grpSpPr bwMode="auto">
            <a:xfrm>
              <a:off x="1752600" y="2590800"/>
              <a:ext cx="838200" cy="838200"/>
              <a:chOff x="1104" y="1392"/>
              <a:chExt cx="528" cy="768"/>
            </a:xfrm>
          </p:grpSpPr>
          <p:sp>
            <p:nvSpPr>
              <p:cNvPr id="47" name="Line 1044"/>
              <p:cNvSpPr>
                <a:spLocks noChangeShapeType="1"/>
              </p:cNvSpPr>
              <p:nvPr/>
            </p:nvSpPr>
            <p:spPr bwMode="auto">
              <a:xfrm>
                <a:off x="1104" y="2160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8" name="Line 1045"/>
              <p:cNvSpPr>
                <a:spLocks noChangeShapeType="1"/>
              </p:cNvSpPr>
              <p:nvPr/>
            </p:nvSpPr>
            <p:spPr bwMode="auto">
              <a:xfrm flipV="1">
                <a:off x="1344" y="139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9" name="Line 1046"/>
              <p:cNvSpPr>
                <a:spLocks noChangeShapeType="1"/>
              </p:cNvSpPr>
              <p:nvPr/>
            </p:nvSpPr>
            <p:spPr bwMode="auto">
              <a:xfrm>
                <a:off x="1344" y="139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14" name="Group 1071"/>
            <p:cNvGrpSpPr/>
            <p:nvPr/>
          </p:nvGrpSpPr>
          <p:grpSpPr bwMode="auto">
            <a:xfrm>
              <a:off x="1752600" y="3568700"/>
              <a:ext cx="838200" cy="850900"/>
              <a:chOff x="1104" y="2248"/>
              <a:chExt cx="528" cy="768"/>
            </a:xfrm>
          </p:grpSpPr>
          <p:sp>
            <p:nvSpPr>
              <p:cNvPr id="44" name="Line 1072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5" name="Line 1073"/>
              <p:cNvSpPr>
                <a:spLocks noChangeShapeType="1"/>
              </p:cNvSpPr>
              <p:nvPr/>
            </p:nvSpPr>
            <p:spPr bwMode="auto">
              <a:xfrm flipV="1">
                <a:off x="1344" y="22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6" name="Line 1074"/>
              <p:cNvSpPr>
                <a:spLocks noChangeShapeType="1"/>
              </p:cNvSpPr>
              <p:nvPr/>
            </p:nvSpPr>
            <p:spPr bwMode="auto">
              <a:xfrm>
                <a:off x="1344" y="3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sp>
          <p:nvSpPr>
            <p:cNvPr id="15" name="Line 1099"/>
            <p:cNvSpPr>
              <a:spLocks noChangeShapeType="1"/>
            </p:cNvSpPr>
            <p:nvPr/>
          </p:nvSpPr>
          <p:spPr bwMode="auto">
            <a:xfrm>
              <a:off x="3962400" y="243840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16" name="Line 1100"/>
            <p:cNvSpPr>
              <a:spLocks noChangeShapeType="1"/>
            </p:cNvSpPr>
            <p:nvPr/>
          </p:nvSpPr>
          <p:spPr bwMode="auto">
            <a:xfrm>
              <a:off x="4419600" y="44958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17" name="Line 1101"/>
            <p:cNvSpPr>
              <a:spLocks noChangeShapeType="1"/>
            </p:cNvSpPr>
            <p:nvPr/>
          </p:nvSpPr>
          <p:spPr bwMode="auto">
            <a:xfrm>
              <a:off x="4419600" y="2438400"/>
              <a:ext cx="0" cy="2057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18" name="Line 1102"/>
            <p:cNvSpPr>
              <a:spLocks noChangeShapeType="1"/>
            </p:cNvSpPr>
            <p:nvPr/>
          </p:nvSpPr>
          <p:spPr bwMode="auto">
            <a:xfrm>
              <a:off x="3975100" y="427990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19" name="Line 1103"/>
            <p:cNvSpPr>
              <a:spLocks noChangeShapeType="1"/>
            </p:cNvSpPr>
            <p:nvPr/>
          </p:nvSpPr>
          <p:spPr bwMode="auto">
            <a:xfrm flipV="1">
              <a:off x="4648200" y="2667000"/>
              <a:ext cx="0" cy="1600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21" name="Line 1104"/>
            <p:cNvSpPr>
              <a:spLocks noChangeShapeType="1"/>
            </p:cNvSpPr>
            <p:nvPr/>
          </p:nvSpPr>
          <p:spPr bwMode="auto">
            <a:xfrm>
              <a:off x="4648200" y="2667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22" name="Line 1105"/>
            <p:cNvSpPr>
              <a:spLocks noChangeShapeType="1"/>
            </p:cNvSpPr>
            <p:nvPr/>
          </p:nvSpPr>
          <p:spPr bwMode="auto">
            <a:xfrm>
              <a:off x="6248400" y="25908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grpSp>
          <p:nvGrpSpPr>
            <p:cNvPr id="23" name="Group 1111"/>
            <p:cNvGrpSpPr/>
            <p:nvPr/>
          </p:nvGrpSpPr>
          <p:grpSpPr bwMode="auto">
            <a:xfrm>
              <a:off x="6477000" y="2133600"/>
              <a:ext cx="774700" cy="2743200"/>
              <a:chOff x="4080" y="1344"/>
              <a:chExt cx="488" cy="1728"/>
            </a:xfrm>
          </p:grpSpPr>
          <p:sp>
            <p:nvSpPr>
              <p:cNvPr id="39" name="Line 1106"/>
              <p:cNvSpPr>
                <a:spLocks noChangeShapeType="1"/>
              </p:cNvSpPr>
              <p:nvPr/>
            </p:nvSpPr>
            <p:spPr bwMode="auto">
              <a:xfrm>
                <a:off x="4088" y="1344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0" name="Line 1107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1" name="Line 1108"/>
              <p:cNvSpPr>
                <a:spLocks noChangeShapeType="1"/>
              </p:cNvSpPr>
              <p:nvPr/>
            </p:nvSpPr>
            <p:spPr bwMode="auto">
              <a:xfrm>
                <a:off x="4080" y="192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2" name="Line 1109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43" name="Line 1110"/>
              <p:cNvSpPr>
                <a:spLocks noChangeShapeType="1"/>
              </p:cNvSpPr>
              <p:nvPr/>
            </p:nvSpPr>
            <p:spPr bwMode="auto">
              <a:xfrm>
                <a:off x="4088" y="305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grpSp>
          <p:nvGrpSpPr>
            <p:cNvPr id="24" name="Group 1112"/>
            <p:cNvGrpSpPr/>
            <p:nvPr/>
          </p:nvGrpSpPr>
          <p:grpSpPr bwMode="auto">
            <a:xfrm>
              <a:off x="6896100" y="2286000"/>
              <a:ext cx="330200" cy="2743200"/>
              <a:chOff x="4080" y="1344"/>
              <a:chExt cx="488" cy="1728"/>
            </a:xfrm>
          </p:grpSpPr>
          <p:sp>
            <p:nvSpPr>
              <p:cNvPr id="34" name="Line 1113"/>
              <p:cNvSpPr>
                <a:spLocks noChangeShapeType="1"/>
              </p:cNvSpPr>
              <p:nvPr/>
            </p:nvSpPr>
            <p:spPr bwMode="auto">
              <a:xfrm>
                <a:off x="4088" y="1344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5" name="Line 1114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6" name="Line 1115"/>
              <p:cNvSpPr>
                <a:spLocks noChangeShapeType="1"/>
              </p:cNvSpPr>
              <p:nvPr/>
            </p:nvSpPr>
            <p:spPr bwMode="auto">
              <a:xfrm>
                <a:off x="4080" y="192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7" name="Line 1116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  <p:sp>
            <p:nvSpPr>
              <p:cNvPr id="38" name="Line 1117"/>
              <p:cNvSpPr>
                <a:spLocks noChangeShapeType="1"/>
              </p:cNvSpPr>
              <p:nvPr/>
            </p:nvSpPr>
            <p:spPr bwMode="auto">
              <a:xfrm>
                <a:off x="4088" y="3056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9056" tIns="34528" rIns="69056" bIns="34528"/>
              <a:lstStyle/>
              <a:p>
                <a:endParaRPr lang="zh-CN" altLang="en-US" sz="1800">
                  <a:latin typeface="+mn-ea"/>
                </a:endParaRPr>
              </a:p>
            </p:txBody>
          </p:sp>
        </p:grpSp>
        <p:sp>
          <p:nvSpPr>
            <p:cNvPr id="25" name="Line 1118"/>
            <p:cNvSpPr>
              <a:spLocks noChangeShapeType="1"/>
            </p:cNvSpPr>
            <p:nvPr/>
          </p:nvSpPr>
          <p:spPr bwMode="auto">
            <a:xfrm>
              <a:off x="6248400" y="44196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8" rIns="69056" bIns="34528"/>
            <a:lstStyle/>
            <a:p>
              <a:endParaRPr lang="zh-CN" altLang="en-US" sz="1800">
                <a:latin typeface="+mn-ea"/>
              </a:endParaRPr>
            </a:p>
          </p:txBody>
        </p:sp>
        <p:sp>
          <p:nvSpPr>
            <p:cNvPr id="26" name="Oval 1119"/>
            <p:cNvSpPr>
              <a:spLocks noChangeArrowheads="1"/>
            </p:cNvSpPr>
            <p:nvPr/>
          </p:nvSpPr>
          <p:spPr bwMode="auto">
            <a:xfrm>
              <a:off x="4572000" y="4191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27" name="Oval 1120"/>
            <p:cNvSpPr>
              <a:spLocks noChangeArrowheads="1"/>
            </p:cNvSpPr>
            <p:nvPr/>
          </p:nvSpPr>
          <p:spPr bwMode="auto">
            <a:xfrm>
              <a:off x="64008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28" name="Oval 1121"/>
            <p:cNvSpPr>
              <a:spLocks noChangeArrowheads="1"/>
            </p:cNvSpPr>
            <p:nvPr/>
          </p:nvSpPr>
          <p:spPr bwMode="auto">
            <a:xfrm>
              <a:off x="6819900" y="4343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29" name="Oval 1122"/>
            <p:cNvSpPr>
              <a:spLocks noChangeArrowheads="1"/>
            </p:cNvSpPr>
            <p:nvPr/>
          </p:nvSpPr>
          <p:spPr bwMode="auto">
            <a:xfrm>
              <a:off x="68072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30" name="Oval 1123"/>
            <p:cNvSpPr>
              <a:spLocks noChangeArrowheads="1"/>
            </p:cNvSpPr>
            <p:nvPr/>
          </p:nvSpPr>
          <p:spPr bwMode="auto">
            <a:xfrm>
              <a:off x="6807200" y="4038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31" name="Oval 1124"/>
            <p:cNvSpPr>
              <a:spLocks noChangeArrowheads="1"/>
            </p:cNvSpPr>
            <p:nvPr/>
          </p:nvSpPr>
          <p:spPr bwMode="auto">
            <a:xfrm>
              <a:off x="4343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32" name="Oval 1125"/>
            <p:cNvSpPr>
              <a:spLocks noChangeArrowheads="1"/>
            </p:cNvSpPr>
            <p:nvPr/>
          </p:nvSpPr>
          <p:spPr bwMode="auto">
            <a:xfrm>
              <a:off x="6400800" y="3886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  <p:sp>
          <p:nvSpPr>
            <p:cNvPr id="33" name="Oval 1127"/>
            <p:cNvSpPr>
              <a:spLocks noChangeArrowheads="1"/>
            </p:cNvSpPr>
            <p:nvPr/>
          </p:nvSpPr>
          <p:spPr bwMode="auto">
            <a:xfrm>
              <a:off x="64008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8" rIns="69056" bIns="34528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+mn-ea"/>
                <a:ea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410777-69DA-4C74-B612-6B150D3BEFB3}"/>
              </a:ext>
            </a:extLst>
          </p:cNvPr>
          <p:cNvSpPr txBox="1"/>
          <p:nvPr/>
        </p:nvSpPr>
        <p:spPr>
          <a:xfrm>
            <a:off x="3138732" y="806395"/>
            <a:ext cx="110799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增加通路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C35B7A2-DE60-44DF-93B7-362A11921A9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692730" y="1175727"/>
            <a:ext cx="628562" cy="1231645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185EC9B-06F0-4309-AC13-5EA3D1912D31}"/>
              </a:ext>
            </a:extLst>
          </p:cNvPr>
          <p:cNvCxnSpPr/>
          <p:nvPr/>
        </p:nvCxnSpPr>
        <p:spPr>
          <a:xfrm flipV="1">
            <a:off x="1295400" y="1581150"/>
            <a:ext cx="6172200" cy="11430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882CA5F-DEB1-4CB6-AD2E-EE0252C1549E}"/>
              </a:ext>
            </a:extLst>
          </p:cNvPr>
          <p:cNvCxnSpPr/>
          <p:nvPr/>
        </p:nvCxnSpPr>
        <p:spPr>
          <a:xfrm>
            <a:off x="1447800" y="2800350"/>
            <a:ext cx="6061043" cy="260409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282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轮询</a:t>
            </a:r>
          </a:p>
        </p:txBody>
      </p:sp>
      <p:grpSp>
        <p:nvGrpSpPr>
          <p:cNvPr id="5" name="í$1iďè"/>
          <p:cNvGrpSpPr/>
          <p:nvPr/>
        </p:nvGrpSpPr>
        <p:grpSpPr>
          <a:xfrm>
            <a:off x="-238" y="971808"/>
            <a:ext cx="3327609" cy="2992755"/>
            <a:chOff x="108555" y="1337039"/>
            <a:chExt cx="4436812" cy="3990340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108555" y="1337039"/>
              <a:ext cx="4165917" cy="3990340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</a:t>
              </a:r>
              <a:r>
                <a:rPr lang="zh-CN" b="1" dirty="0">
                  <a:latin typeface="+mj-ea"/>
                  <a:ea typeface="+mj-ea"/>
                </a:rPr>
                <a:t>完成一次读写操作的流程</a:t>
              </a:r>
              <a:endParaRPr lang="zh-CN" altLang="en-US" b="1" dirty="0">
                <a:latin typeface="+mj-ea"/>
                <a:ea typeface="+mj-ea"/>
              </a:endParaRPr>
            </a:p>
            <a:p>
              <a:pPr marL="457200" indent="-457200" algn="just">
                <a:lnSpc>
                  <a:spcPct val="130000"/>
                </a:lnSpc>
                <a:buClr>
                  <a:srgbClr val="FF0000"/>
                </a:buClr>
                <a:buFont typeface="+mj-ea"/>
                <a:buAutoNum type="circleNumDbPlain"/>
              </a:pPr>
              <a:r>
                <a:rPr lang="zh-CN" altLang="en-US" sz="1650" dirty="0">
                  <a:latin typeface="+mj-ea"/>
                  <a:ea typeface="+mj-ea"/>
                </a:rPr>
                <a:t>由</a:t>
              </a:r>
              <a:r>
                <a:rPr lang="en-US" altLang="zh-CN" sz="1650" dirty="0">
                  <a:latin typeface="+mj-ea"/>
                  <a:ea typeface="+mj-ea"/>
                </a:rPr>
                <a:t>CPU</a:t>
              </a:r>
              <a:r>
                <a:rPr lang="zh-CN" altLang="en-US" sz="1650" dirty="0">
                  <a:latin typeface="+mj-ea"/>
                  <a:ea typeface="+mj-ea"/>
                </a:rPr>
                <a:t>定时发出询问，询问设备是否忙，进程进入忙等</a:t>
              </a:r>
            </a:p>
            <a:p>
              <a:pPr marL="457200" indent="-457200" algn="just">
                <a:lnSpc>
                  <a:spcPct val="130000"/>
                </a:lnSpc>
                <a:buClr>
                  <a:srgbClr val="FF0000"/>
                </a:buClr>
                <a:buFont typeface="+mj-ea"/>
                <a:buAutoNum type="circleNumDbPlain"/>
              </a:pPr>
              <a:r>
                <a:rPr lang="zh-CN" altLang="en-US" sz="1650" dirty="0">
                  <a:latin typeface="+mj-ea"/>
                  <a:ea typeface="+mj-ea"/>
                </a:rPr>
                <a:t>不忙即进行</a:t>
              </a:r>
              <a:r>
                <a:rPr lang="en-US" altLang="zh-CN" sz="1650" dirty="0">
                  <a:latin typeface="+mj-ea"/>
                  <a:ea typeface="+mj-ea"/>
                </a:rPr>
                <a:t>I/O</a:t>
              </a:r>
              <a:r>
                <a:rPr lang="zh-CN" altLang="en-US" sz="1650" dirty="0">
                  <a:latin typeface="+mj-ea"/>
                  <a:ea typeface="+mj-ea"/>
                </a:rPr>
                <a:t>，否则转①</a:t>
              </a:r>
              <a:endParaRPr lang="en-US" altLang="zh-CN" sz="1650" dirty="0">
                <a:latin typeface="+mj-ea"/>
                <a:ea typeface="+mj-ea"/>
              </a:endParaRP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zh-CN" altLang="en-US" sz="1650" dirty="0">
                <a:latin typeface="+mj-ea"/>
                <a:ea typeface="+mj-ea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2">
            <a:lum contrast="42000"/>
          </a:blip>
          <a:stretch>
            <a:fillRect/>
          </a:stretch>
        </p:blipFill>
        <p:spPr>
          <a:xfrm>
            <a:off x="3048000" y="819150"/>
            <a:ext cx="6033770" cy="3145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CA65D9-DEB5-475D-9188-7F0D943E2C00}"/>
              </a:ext>
            </a:extLst>
          </p:cNvPr>
          <p:cNvSpPr txBox="1"/>
          <p:nvPr/>
        </p:nvSpPr>
        <p:spPr>
          <a:xfrm>
            <a:off x="741701" y="818892"/>
            <a:ext cx="459229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I/O</a:t>
            </a:r>
            <a:r>
              <a:rPr lang="zh-CN" altLang="en-US" sz="1800" dirty="0"/>
              <a:t>设备的控制方式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lang="zh-CN" altLang="en-US" sz="1800" dirty="0">
                <a:solidFill>
                  <a:srgbClr val="FF0000"/>
                </a:solidFill>
              </a:rPr>
              <a:t>轮询可编程</a:t>
            </a:r>
            <a:r>
              <a:rPr lang="en-US" altLang="zh-CN" sz="1800" dirty="0">
                <a:solidFill>
                  <a:srgbClr val="FF0000"/>
                </a:solidFill>
              </a:rPr>
              <a:t>IO</a:t>
            </a:r>
            <a:r>
              <a:rPr lang="zh-CN" altLang="en-US" sz="1800" dirty="0">
                <a:solidFill>
                  <a:srgbClr val="FF0000"/>
                </a:solidFill>
              </a:rPr>
              <a:t>方法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1ABF66-18E8-4FCB-B602-949B96384555}"/>
              </a:ext>
            </a:extLst>
          </p:cNvPr>
          <p:cNvSpPr txBox="1"/>
          <p:nvPr/>
        </p:nvSpPr>
        <p:spPr>
          <a:xfrm>
            <a:off x="7620000" y="3257550"/>
            <a:ext cx="88998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设备控制器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设备的控制方式（</a:t>
            </a:r>
            <a:r>
              <a:rPr lang="en-US" altLang="zh-CN" sz="2100" b="1" dirty="0">
                <a:solidFill>
                  <a:srgbClr val="7F7F7F"/>
                </a:solidFill>
              </a:rPr>
              <a:t>1</a:t>
            </a:r>
            <a:r>
              <a:rPr lang="zh-CN" altLang="en-US" sz="2100" b="1" dirty="0">
                <a:solidFill>
                  <a:srgbClr val="7F7F7F"/>
                </a:solidFill>
              </a:rPr>
              <a:t>）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835" y="666750"/>
            <a:ext cx="3656330" cy="4272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022A7D-B800-4D11-887C-78BB195FC06E}"/>
              </a:ext>
            </a:extLst>
          </p:cNvPr>
          <p:cNvSpPr txBox="1"/>
          <p:nvPr/>
        </p:nvSpPr>
        <p:spPr>
          <a:xfrm>
            <a:off x="2743200" y="666750"/>
            <a:ext cx="1515158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轮询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FE44EC-A9C6-41AD-B469-D71A96DE3A59}"/>
              </a:ext>
            </a:extLst>
          </p:cNvPr>
          <p:cNvSpPr txBox="1"/>
          <p:nvPr/>
        </p:nvSpPr>
        <p:spPr>
          <a:xfrm>
            <a:off x="2743200" y="2190750"/>
            <a:ext cx="391454" cy="1077218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断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查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DE4AC6-3F86-4278-B3DC-3170F101C842}"/>
              </a:ext>
            </a:extLst>
          </p:cNvPr>
          <p:cNvSpPr txBox="1"/>
          <p:nvPr/>
        </p:nvSpPr>
        <p:spPr>
          <a:xfrm>
            <a:off x="1532612" y="2664391"/>
            <a:ext cx="1210588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无中断机构</a:t>
            </a:r>
          </a:p>
        </p:txBody>
      </p:sp>
    </p:spTree>
    <p:extLst>
      <p:ext uri="{BB962C8B-B14F-4D97-AF65-F5344CB8AC3E}">
        <p14:creationId xmlns:p14="http://schemas.microsoft.com/office/powerpoint/2010/main" val="116633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7.1 I/O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0162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设备的控制方式（</a:t>
            </a:r>
            <a:r>
              <a:rPr lang="en-US" altLang="zh-CN" sz="2100" b="1" dirty="0">
                <a:solidFill>
                  <a:srgbClr val="7F7F7F"/>
                </a:solidFill>
              </a:rPr>
              <a:t>1</a:t>
            </a:r>
            <a:r>
              <a:rPr lang="zh-CN" altLang="en-US" sz="2100" b="1" dirty="0">
                <a:solidFill>
                  <a:srgbClr val="7F7F7F"/>
                </a:solidFill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2410" y="986790"/>
            <a:ext cx="8610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/>
              <a:t>2.</a:t>
            </a:r>
            <a:r>
              <a:rPr lang="zh-CN" altLang="en-US" sz="1800" b="1" dirty="0"/>
              <a:t>CPU干预的频率</a:t>
            </a:r>
          </a:p>
          <a:p>
            <a:r>
              <a:rPr lang="zh-CN" altLang="en-US" sz="1800" dirty="0"/>
              <a:t>在使用</a:t>
            </a:r>
            <a:r>
              <a:rPr lang="zh-CN" altLang="en-US" sz="1800" dirty="0">
                <a:solidFill>
                  <a:srgbClr val="FF0000"/>
                </a:solidFill>
              </a:rPr>
              <a:t>程序直接控制方式</a:t>
            </a:r>
            <a:r>
              <a:rPr lang="zh-CN" altLang="en-US" sz="1800" dirty="0"/>
              <a:t>完成读写操作的流程中，CPU会一直</a:t>
            </a:r>
            <a:r>
              <a:rPr lang="zh-CN" altLang="en-US" sz="1800" dirty="0">
                <a:solidFill>
                  <a:srgbClr val="FF0000"/>
                </a:solidFill>
              </a:rPr>
              <a:t>轮询检查设备的状态</a:t>
            </a:r>
            <a:r>
              <a:rPr lang="zh-CN" altLang="en-US" sz="1800" dirty="0"/>
              <a:t>的，所以CPU干预的频率很频繁，I/0操作开始之前、完成之后需要CPU介入，并且在等待I/O完成的过程中CPU需要不断地轮询检查。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800" y="2343150"/>
            <a:ext cx="48768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/>
              <a:t>3.</a:t>
            </a:r>
            <a:r>
              <a:rPr lang="zh-CN" altLang="en-US" sz="1800" b="1" dirty="0"/>
              <a:t>数据的传送单位</a:t>
            </a:r>
          </a:p>
          <a:p>
            <a:r>
              <a:rPr lang="zh-CN" altLang="en-US" sz="1800" dirty="0"/>
              <a:t>每次读/写量小</a:t>
            </a:r>
          </a:p>
          <a:p>
            <a:endParaRPr lang="en-US" altLang="zh-CN" sz="1800" dirty="0"/>
          </a:p>
          <a:p>
            <a:r>
              <a:rPr lang="en-US" altLang="zh-CN" sz="1800" b="1" dirty="0"/>
              <a:t>4.</a:t>
            </a:r>
            <a:r>
              <a:rPr lang="zh-CN" altLang="en-US" sz="1800" b="1" dirty="0"/>
              <a:t>数据的流向</a:t>
            </a:r>
          </a:p>
          <a:p>
            <a:r>
              <a:rPr lang="zh-CN" altLang="en-US" sz="1800" dirty="0"/>
              <a:t>读操作(数据输入) : I/O设备→CPU→内存</a:t>
            </a:r>
          </a:p>
          <a:p>
            <a:r>
              <a:rPr lang="zh-CN" altLang="en-US" sz="1800" dirty="0"/>
              <a:t>写操作( 数据输出) :内存→CPU→I/O设备</a:t>
            </a:r>
          </a:p>
          <a:p>
            <a:r>
              <a:rPr lang="zh-CN" altLang="en-US" sz="1800" dirty="0"/>
              <a:t>(其中CPU是指的CPU的寄存器)</a:t>
            </a:r>
          </a:p>
          <a:p>
            <a:r>
              <a:rPr lang="zh-CN" altLang="en-US" sz="1800" dirty="0"/>
              <a:t>即每个字的读/写都需要CPU的帮助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中断</a:t>
            </a:r>
          </a:p>
        </p:txBody>
      </p:sp>
      <p:grpSp>
        <p:nvGrpSpPr>
          <p:cNvPr id="8" name="išḷîḓé"/>
          <p:cNvGrpSpPr/>
          <p:nvPr/>
        </p:nvGrpSpPr>
        <p:grpSpPr>
          <a:xfrm>
            <a:off x="-76200" y="819150"/>
            <a:ext cx="4458425" cy="3869690"/>
            <a:chOff x="4136995" y="2820444"/>
            <a:chExt cx="14003951" cy="3394894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376340" y="2820444"/>
              <a:ext cx="13764606" cy="339489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lvl="1">
                <a:spcBef>
                  <a:spcPts val="575"/>
                </a:spcBef>
                <a:buClr>
                  <a:schemeClr val="accent1"/>
                </a:buClr>
              </a:pPr>
              <a:r>
                <a:rPr lang="en-US" altLang="zh-CN" dirty="0"/>
                <a:t>1.</a:t>
              </a:r>
              <a:r>
                <a:rPr lang="zh-CN" altLang="en-US" dirty="0"/>
                <a:t>使用</a:t>
              </a:r>
              <a:r>
                <a:rPr lang="zh-CN" altLang="en-US" dirty="0">
                  <a:solidFill>
                    <a:srgbClr val="FF0000"/>
                  </a:solidFill>
                </a:rPr>
                <a:t>中断的可编程</a:t>
              </a:r>
              <a:r>
                <a:rPr lang="en-US" altLang="zh-CN" dirty="0"/>
                <a:t>I/O</a:t>
              </a:r>
              <a:r>
                <a:rPr lang="zh-CN" altLang="en-US" dirty="0"/>
                <a:t>方式（</a:t>
              </a:r>
              <a:r>
                <a:rPr lang="zh-CN" altLang="zh-CN" dirty="0">
                  <a:solidFill>
                    <a:srgbClr val="FF0000"/>
                  </a:solidFill>
                </a:rPr>
                <a:t>广泛采用</a:t>
              </a:r>
              <a:r>
                <a:rPr lang="zh-CN" altLang="en-US" dirty="0"/>
                <a:t>）</a:t>
              </a:r>
              <a:endParaRPr lang="zh-CN" altLang="en-US" sz="1650" dirty="0"/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50" dirty="0"/>
                <a:t>引入中断机制</a:t>
              </a:r>
              <a:endParaRPr lang="en-US" altLang="zh-CN" sz="1650" dirty="0"/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50" dirty="0"/>
                <a:t>CPU对设备控制器发出读/写命令后，可将CPU等待I/O的进程阻塞</a:t>
              </a:r>
              <a:endParaRPr lang="en-US" altLang="zh-CN" sz="1650" dirty="0"/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50" dirty="0"/>
                <a:t>CPU切换到别的进程执行</a:t>
              </a:r>
              <a:endParaRPr lang="en-US" altLang="zh-CN" sz="1650" dirty="0"/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50" dirty="0"/>
                <a:t>当I/O完成后，控制器会向CPU发出一个中断信号，CPU检测到中断信号后处理该中断此时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650" dirty="0"/>
                <a:t>CPU</a:t>
              </a:r>
              <a:r>
                <a:rPr lang="zh-CN" altLang="en-US" sz="1650" dirty="0"/>
                <a:t>与</a:t>
              </a:r>
              <a:r>
                <a:rPr lang="en-US" altLang="zh-CN" sz="1650" dirty="0"/>
                <a:t>I/O</a:t>
              </a:r>
              <a:r>
                <a:rPr lang="zh-CN" altLang="en-US" sz="1650" dirty="0"/>
                <a:t>设备并行操作。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95374" y="1581150"/>
            <a:ext cx="2283460" cy="1752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中断处理过程中需要保存、恢复进程的运行环境，这需要一定时间开销的。如果中断发生的频率太高，也会降低系统性能。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1CB17-D7FB-4244-9331-6A3FE590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25795"/>
            <a:ext cx="2438400" cy="4653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中断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2410" y="986790"/>
            <a:ext cx="86106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/>
              <a:t>2.</a:t>
            </a:r>
            <a:r>
              <a:rPr lang="zh-CN" altLang="en-US" sz="1800" b="1"/>
              <a:t>CPU干预的频率</a:t>
            </a:r>
          </a:p>
          <a:p>
            <a:r>
              <a:rPr lang="zh-CN" altLang="en-US" sz="1800"/>
              <a:t>每次I/O操作开始之前、完成之后需要CPU介入。</a:t>
            </a:r>
          </a:p>
          <a:p>
            <a:r>
              <a:rPr lang="zh-CN" altLang="en-US" sz="1800"/>
              <a:t>等待</a:t>
            </a:r>
            <a:r>
              <a:rPr lang="zh-CN" altLang="en-US" sz="1800">
                <a:sym typeface="+mn-ea"/>
              </a:rPr>
              <a:t>I/O</a:t>
            </a:r>
            <a:r>
              <a:rPr lang="zh-CN" altLang="en-US" sz="1800"/>
              <a:t>完成的过程中CPU可以切换到别的进程执行。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800" y="2343150"/>
            <a:ext cx="58578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/>
              <a:t>3.</a:t>
            </a:r>
            <a:r>
              <a:rPr lang="zh-CN" altLang="en-US" sz="1800" b="1"/>
              <a:t>数据的传送单位</a:t>
            </a:r>
          </a:p>
          <a:p>
            <a:r>
              <a:rPr lang="zh-CN" altLang="en-US" sz="1800"/>
              <a:t>每次读/写一个字</a:t>
            </a:r>
          </a:p>
          <a:p>
            <a:endParaRPr lang="en-US" altLang="zh-CN" sz="1800"/>
          </a:p>
          <a:p>
            <a:r>
              <a:rPr lang="en-US" altLang="zh-CN" sz="1800" b="1"/>
              <a:t>4.</a:t>
            </a:r>
            <a:r>
              <a:rPr lang="zh-CN" altLang="en-US" sz="1800" b="1"/>
              <a:t>数据的流向</a:t>
            </a:r>
          </a:p>
          <a:p>
            <a:r>
              <a:rPr lang="zh-CN" altLang="en-US" sz="1800"/>
              <a:t>读操作(数据输入) : I/O设备→CPU→内存</a:t>
            </a:r>
          </a:p>
          <a:p>
            <a:r>
              <a:rPr lang="zh-CN" altLang="en-US" sz="1800"/>
              <a:t>写操作( 数据输出) :内存→CPU→I/O设备</a:t>
            </a:r>
          </a:p>
          <a:p>
            <a:r>
              <a:rPr lang="zh-CN" altLang="en-US" sz="1800">
                <a:solidFill>
                  <a:schemeClr val="accent1">
                    <a:lumMod val="75000"/>
                  </a:schemeClr>
                </a:solidFill>
              </a:rPr>
              <a:t>(其中CPU是指的CPU的寄存器)</a:t>
            </a:r>
          </a:p>
          <a:p>
            <a:r>
              <a:rPr lang="zh-CN" altLang="en-US" sz="1800">
                <a:solidFill>
                  <a:schemeClr val="accent1">
                    <a:lumMod val="75000"/>
                  </a:schemeClr>
                </a:solidFill>
              </a:rPr>
              <a:t>即每个字的读/写都需要CPU的帮助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7270" y="1910715"/>
            <a:ext cx="23609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优点:与“程序直接控制方式”相比CPU不再需要不停地轮询。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3181350"/>
            <a:ext cx="2607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缺点:每个字在I/O设备与内存之间的传输，都需要经过CPU。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FF0000"/>
                </a:solidFill>
              </a:rPr>
              <a:t>DMA</a:t>
            </a:r>
            <a:endParaRPr lang="zh-CN" altLang="en-US" sz="21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444" y="916695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zh-CN" sz="1800" dirty="0"/>
              <a:t>直接存储器访问（</a:t>
            </a:r>
            <a:r>
              <a:rPr lang="en-US" altLang="zh-CN" sz="1800" dirty="0">
                <a:solidFill>
                  <a:srgbClr val="FF0000"/>
                </a:solidFill>
              </a:rPr>
              <a:t>DMA</a:t>
            </a:r>
            <a:r>
              <a:rPr lang="zh-CN" altLang="zh-CN" sz="1800" dirty="0"/>
              <a:t>）方式</a:t>
            </a:r>
            <a:endParaRPr lang="en-US" altLang="zh-CN" sz="1800" dirty="0"/>
          </a:p>
        </p:txBody>
      </p:sp>
      <p:sp>
        <p:nvSpPr>
          <p:cNvPr id="4" name="矩形 3"/>
          <p:cNvSpPr/>
          <p:nvPr/>
        </p:nvSpPr>
        <p:spPr>
          <a:xfrm>
            <a:off x="830855" y="1361941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</a:rPr>
              <a:t>DMA</a:t>
            </a:r>
            <a:r>
              <a:rPr lang="zh-CN" altLang="en-US" sz="1800" dirty="0"/>
              <a:t>的引入：进一步减少</a:t>
            </a:r>
            <a:r>
              <a:rPr lang="en-US" altLang="zh-CN" sz="1800" dirty="0"/>
              <a:t>CPU</a:t>
            </a:r>
            <a:r>
              <a:rPr lang="zh-CN" altLang="en-US" sz="1800" dirty="0"/>
              <a:t>对</a:t>
            </a:r>
            <a:r>
              <a:rPr lang="en-US" altLang="zh-CN" sz="1800" dirty="0"/>
              <a:t>I/O</a:t>
            </a:r>
            <a:r>
              <a:rPr lang="zh-CN" altLang="en-US" sz="1800" dirty="0"/>
              <a:t>设备的干预</a:t>
            </a:r>
          </a:p>
        </p:txBody>
      </p:sp>
      <p:sp>
        <p:nvSpPr>
          <p:cNvPr id="5" name="矩形 4"/>
          <p:cNvSpPr/>
          <p:nvPr/>
        </p:nvSpPr>
        <p:spPr>
          <a:xfrm>
            <a:off x="1081994" y="1700147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数据传输的基本单位是</a:t>
            </a:r>
            <a:r>
              <a:rPr lang="zh-CN" altLang="en-US" sz="1800" dirty="0">
                <a:solidFill>
                  <a:srgbClr val="FF0000"/>
                </a:solidFill>
              </a:rPr>
              <a:t>数据块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所传送的数据是从</a:t>
            </a:r>
            <a:r>
              <a:rPr lang="en-US" altLang="zh-CN" sz="1800" dirty="0"/>
              <a:t>I/O</a:t>
            </a:r>
            <a:r>
              <a:rPr lang="zh-CN" altLang="en-US" sz="1800" dirty="0"/>
              <a:t>设备</a:t>
            </a:r>
            <a:r>
              <a:rPr lang="zh-CN" altLang="en-US" sz="1800" dirty="0">
                <a:solidFill>
                  <a:srgbClr val="FF0000"/>
                </a:solidFill>
              </a:rPr>
              <a:t>直接</a:t>
            </a:r>
            <a:r>
              <a:rPr lang="zh-CN" altLang="en-US" sz="1800" dirty="0"/>
              <a:t>送入</a:t>
            </a:r>
            <a:r>
              <a:rPr lang="zh-CN" altLang="en-US" sz="1800" dirty="0">
                <a:solidFill>
                  <a:srgbClr val="FF0000"/>
                </a:solidFill>
              </a:rPr>
              <a:t>内存</a:t>
            </a:r>
            <a:r>
              <a:rPr lang="zh-CN" altLang="en-US" sz="1800" dirty="0"/>
              <a:t>的，或者相反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仅在传送一个或多个数据块的</a:t>
            </a:r>
            <a:r>
              <a:rPr lang="zh-CN" altLang="en-US" sz="1800" dirty="0">
                <a:solidFill>
                  <a:srgbClr val="FF0000"/>
                </a:solidFill>
              </a:rPr>
              <a:t>开始和结束</a:t>
            </a:r>
            <a:r>
              <a:rPr lang="zh-CN" altLang="en-US" sz="1800" dirty="0"/>
              <a:t>时，才需</a:t>
            </a:r>
            <a:r>
              <a:rPr lang="en-US" altLang="zh-CN" sz="1800" dirty="0">
                <a:solidFill>
                  <a:srgbClr val="FF0000"/>
                </a:solidFill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</a:rPr>
              <a:t>干预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5" y="3098959"/>
            <a:ext cx="5498783" cy="20445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69" y="3545"/>
            <a:ext cx="4711531" cy="1425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59D0A3-B456-4B46-9057-1B23EC44C663}"/>
              </a:ext>
            </a:extLst>
          </p:cNvPr>
          <p:cNvSpPr txBox="1"/>
          <p:nvPr/>
        </p:nvSpPr>
        <p:spPr>
          <a:xfrm>
            <a:off x="4382637" y="3486150"/>
            <a:ext cx="559769" cy="21544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</a:t>
            </a:r>
            <a:endParaRPr lang="zh-CN" altLang="en-US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29D13E-E3F0-4112-AC7D-FE8D2FA73905}"/>
              </a:ext>
            </a:extLst>
          </p:cNvPr>
          <p:cNvSpPr txBox="1"/>
          <p:nvPr/>
        </p:nvSpPr>
        <p:spPr>
          <a:xfrm>
            <a:off x="4382637" y="3763846"/>
            <a:ext cx="595035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内存地址</a:t>
            </a:r>
            <a:endParaRPr lang="en-US" altLang="zh-CN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Reg+1</a:t>
            </a:r>
            <a:endParaRPr lang="zh-CN" altLang="en-US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BD19FD-465C-4408-BD2E-C3F9AD1F09C6}"/>
              </a:ext>
            </a:extLst>
          </p:cNvPr>
          <p:cNvSpPr txBox="1"/>
          <p:nvPr/>
        </p:nvSpPr>
        <p:spPr>
          <a:xfrm>
            <a:off x="4343400" y="4088785"/>
            <a:ext cx="670376" cy="21544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计数</a:t>
            </a:r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Reg-1</a:t>
            </a:r>
            <a:endParaRPr lang="zh-CN" altLang="en-US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72A0F5-D168-49A4-A969-66B07717E5B2}"/>
              </a:ext>
            </a:extLst>
          </p:cNvPr>
          <p:cNvSpPr txBox="1"/>
          <p:nvPr/>
        </p:nvSpPr>
        <p:spPr>
          <a:xfrm>
            <a:off x="4405497" y="4357765"/>
            <a:ext cx="623889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命令</a:t>
            </a:r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状态</a:t>
            </a:r>
            <a:endParaRPr lang="en-US" altLang="zh-CN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</a:t>
            </a:r>
            <a:endParaRPr lang="zh-CN" altLang="en-US" sz="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FF0000"/>
                </a:solidFill>
              </a:rPr>
              <a:t>DMA</a:t>
            </a:r>
            <a:endParaRPr lang="zh-CN" altLang="en-US" sz="21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410" y="986790"/>
            <a:ext cx="8610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/>
              <a:t>2.</a:t>
            </a:r>
            <a:r>
              <a:rPr lang="zh-CN" altLang="en-US" sz="1800" b="1"/>
              <a:t>CPU干预的频率</a:t>
            </a:r>
          </a:p>
          <a:p>
            <a:r>
              <a:rPr lang="zh-CN" altLang="en-US" sz="1800"/>
              <a:t>仅在传送一个或多个数据块的开始和结束时，才需要CPU干预。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9395" y="1962150"/>
            <a:ext cx="59944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/>
              <a:t>3.</a:t>
            </a:r>
            <a:r>
              <a:rPr lang="zh-CN" altLang="en-US" sz="1800" b="1" dirty="0"/>
              <a:t>数据的传送单位</a:t>
            </a:r>
          </a:p>
          <a:p>
            <a:r>
              <a:rPr lang="zh-CN" altLang="en-US" sz="1800" dirty="0"/>
              <a:t>每次读/写一个或多个</a:t>
            </a:r>
            <a:r>
              <a:rPr lang="zh-CN" altLang="en-US" sz="1800" dirty="0">
                <a:solidFill>
                  <a:srgbClr val="FF0000"/>
                </a:solidFill>
              </a:rPr>
              <a:t>块</a:t>
            </a:r>
            <a:r>
              <a:rPr lang="zh-CN" altLang="en-US" sz="1800" dirty="0"/>
              <a:t>(注意:每次读写的只能是连续的多个块，且这些块读入内存后在内存中也必须是连续的)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4.</a:t>
            </a:r>
            <a:r>
              <a:rPr lang="zh-CN" altLang="en-US" sz="1800" b="1" dirty="0"/>
              <a:t>数据的流向</a:t>
            </a:r>
          </a:p>
          <a:p>
            <a:r>
              <a:rPr lang="zh-CN" altLang="en-US" sz="1800" dirty="0"/>
              <a:t>读操作(数据输入) : </a:t>
            </a:r>
            <a:r>
              <a:rPr lang="zh-CN" altLang="en-US" sz="1800" dirty="0">
                <a:solidFill>
                  <a:srgbClr val="FF0000"/>
                </a:solidFill>
              </a:rPr>
              <a:t>I/0设备→内存</a:t>
            </a:r>
          </a:p>
          <a:p>
            <a:r>
              <a:rPr lang="zh-CN" altLang="en-US" sz="1800" dirty="0"/>
              <a:t>写操作(数据输出) :</a:t>
            </a:r>
            <a:r>
              <a:rPr lang="zh-CN" altLang="en-US" sz="1800" dirty="0">
                <a:solidFill>
                  <a:srgbClr val="FF0000"/>
                </a:solidFill>
              </a:rPr>
              <a:t>内存→l/O设备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7270" y="1910715"/>
            <a:ext cx="23609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优点:数据传输以“块”为单位，CPU介入频率进一步降低。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3181350"/>
            <a:ext cx="27838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缺点:CPU每发出一条I/O指令，只能读/写一个或多个连续的数据块。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8A4B12-720D-4C36-8585-52F5AFE8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7" y="383018"/>
            <a:ext cx="6795124" cy="47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8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通道</a:t>
            </a:r>
          </a:p>
        </p:txBody>
      </p:sp>
      <p:sp>
        <p:nvSpPr>
          <p:cNvPr id="3" name="矩形 2"/>
          <p:cNvSpPr/>
          <p:nvPr/>
        </p:nvSpPr>
        <p:spPr>
          <a:xfrm>
            <a:off x="502444" y="702383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sz="1800" dirty="0">
                <a:solidFill>
                  <a:srgbClr val="FF0000"/>
                </a:solidFill>
              </a:rPr>
              <a:t>I/O</a:t>
            </a:r>
            <a:r>
              <a:rPr lang="zh-CN" altLang="en-US" sz="1800" dirty="0">
                <a:solidFill>
                  <a:srgbClr val="FF0000"/>
                </a:solidFill>
              </a:rPr>
              <a:t>通道控制方式</a:t>
            </a:r>
            <a:endParaRPr lang="en-US" altLang="zh-CN" sz="1800" dirty="0"/>
          </a:p>
        </p:txBody>
      </p:sp>
      <p:sp>
        <p:nvSpPr>
          <p:cNvPr id="4" name="矩形 3"/>
          <p:cNvSpPr/>
          <p:nvPr/>
        </p:nvSpPr>
        <p:spPr>
          <a:xfrm>
            <a:off x="1073693" y="1166947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srgbClr val="FF0000"/>
              </a:buClr>
            </a:pPr>
            <a:r>
              <a:rPr lang="zh-CN" altLang="en-US" sz="1800" dirty="0"/>
              <a:t>引入：</a:t>
            </a:r>
            <a:r>
              <a:rPr lang="zh-CN" altLang="en-US" sz="1800" dirty="0">
                <a:solidFill>
                  <a:srgbClr val="FF0000"/>
                </a:solidFill>
              </a:rPr>
              <a:t>是</a:t>
            </a:r>
            <a:r>
              <a:rPr lang="en-US" altLang="zh-CN" sz="1800" dirty="0">
                <a:solidFill>
                  <a:srgbClr val="FF0000"/>
                </a:solidFill>
              </a:rPr>
              <a:t>DMA</a:t>
            </a:r>
            <a:r>
              <a:rPr lang="zh-CN" altLang="en-US" sz="1800" dirty="0">
                <a:solidFill>
                  <a:srgbClr val="FF0000"/>
                </a:solidFill>
              </a:rPr>
              <a:t>方式的发展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可进一步减少</a:t>
            </a:r>
            <a:r>
              <a:rPr lang="en-US" altLang="zh-CN" sz="1800" dirty="0">
                <a:solidFill>
                  <a:srgbClr val="FF0000"/>
                </a:solidFill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</a:rPr>
              <a:t>的干预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1096010" y="1478280"/>
            <a:ext cx="7965440" cy="1390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是对</a:t>
            </a:r>
            <a:r>
              <a:rPr lang="zh-CN" altLang="en-US" sz="1800" dirty="0">
                <a:solidFill>
                  <a:srgbClr val="FF0000"/>
                </a:solidFill>
              </a:rPr>
              <a:t>一组数据块</a:t>
            </a:r>
            <a:r>
              <a:rPr lang="zh-CN" altLang="en-US" sz="1800" dirty="0"/>
              <a:t>以读</a:t>
            </a:r>
            <a:r>
              <a:rPr lang="en-US" altLang="zh-CN" sz="1800" dirty="0"/>
              <a:t>/</a:t>
            </a:r>
            <a:r>
              <a:rPr lang="zh-CN" altLang="en-US" sz="1800" dirty="0"/>
              <a:t>写及有关的控制和管理为单位干预；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可实现</a:t>
            </a:r>
            <a:r>
              <a:rPr lang="en-US" altLang="zh-CN" sz="1800" dirty="0"/>
              <a:t>CPU</a:t>
            </a:r>
            <a:r>
              <a:rPr lang="zh-CN" altLang="en-US" sz="1800" dirty="0"/>
              <a:t>、通道和</a:t>
            </a:r>
            <a:r>
              <a:rPr lang="en-US" altLang="zh-CN" sz="1800" dirty="0"/>
              <a:t>I/O</a:t>
            </a:r>
            <a:r>
              <a:rPr lang="zh-CN" altLang="en-US" sz="1800" dirty="0"/>
              <a:t>设备三者的并行操作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通道是通过执行通道程序并与设备控制器共同工作来实现对</a:t>
            </a:r>
            <a:r>
              <a:rPr lang="en-US" altLang="zh-CN" sz="1800" dirty="0"/>
              <a:t>I/O</a:t>
            </a:r>
            <a:r>
              <a:rPr lang="zh-CN" altLang="en-US" sz="1800" dirty="0"/>
              <a:t>设备控制的</a:t>
            </a:r>
          </a:p>
        </p:txBody>
      </p:sp>
      <p:sp>
        <p:nvSpPr>
          <p:cNvPr id="6" name="矩形 5"/>
          <p:cNvSpPr/>
          <p:nvPr/>
        </p:nvSpPr>
        <p:spPr>
          <a:xfrm>
            <a:off x="1074169" y="3021686"/>
            <a:ext cx="7819169" cy="4645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srgbClr val="FF0000"/>
              </a:buClr>
            </a:pPr>
            <a:r>
              <a:rPr lang="zh-CN" altLang="en-US" sz="1800" dirty="0"/>
              <a:t>通道程序：由一系列</a:t>
            </a:r>
            <a:r>
              <a:rPr lang="zh-CN" altLang="en-US" sz="1800" dirty="0">
                <a:solidFill>
                  <a:srgbClr val="FF0000"/>
                </a:solidFill>
              </a:rPr>
              <a:t>通道指令</a:t>
            </a:r>
            <a:r>
              <a:rPr lang="zh-CN" altLang="en-US" sz="1800" dirty="0"/>
              <a:t>所构成的。</a:t>
            </a:r>
          </a:p>
        </p:txBody>
      </p:sp>
      <p:sp>
        <p:nvSpPr>
          <p:cNvPr id="7" name="矩形 6"/>
          <p:cNvSpPr/>
          <p:nvPr/>
        </p:nvSpPr>
        <p:spPr>
          <a:xfrm>
            <a:off x="555939" y="3409950"/>
            <a:ext cx="8505512" cy="965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0000FF"/>
                </a:solidFill>
              </a:rPr>
              <a:t>通道指令不同于</a:t>
            </a:r>
            <a:r>
              <a:rPr lang="en-US" altLang="zh-CN" sz="1800" dirty="0">
                <a:solidFill>
                  <a:srgbClr val="0000FF"/>
                </a:solidFill>
              </a:rPr>
              <a:t>CPU</a:t>
            </a:r>
            <a:r>
              <a:rPr lang="zh-CN" altLang="en-US" sz="1800" dirty="0">
                <a:solidFill>
                  <a:srgbClr val="0000FF"/>
                </a:solidFill>
              </a:rPr>
              <a:t>指令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每条指令都包含：操作码、内存地址、计数、</a:t>
            </a:r>
            <a:r>
              <a:rPr lang="zh-CN" altLang="en-US" sz="1800" dirty="0">
                <a:solidFill>
                  <a:srgbClr val="FF0000"/>
                </a:solidFill>
              </a:rPr>
              <a:t>通道程序结束位</a:t>
            </a:r>
            <a:r>
              <a:rPr lang="en-US" altLang="zh-CN" sz="1800" dirty="0">
                <a:solidFill>
                  <a:srgbClr val="FF0000"/>
                </a:solidFill>
              </a:rPr>
              <a:t>P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FF0000"/>
                </a:solidFill>
              </a:rPr>
              <a:t>记录结束位</a:t>
            </a:r>
            <a:r>
              <a:rPr lang="en-US" altLang="zh-CN" sz="1800" dirty="0">
                <a:solidFill>
                  <a:srgbClr val="FF0000"/>
                </a:solidFill>
              </a:rPr>
              <a:t>R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938" y="1166918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938" y="302168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通道</a:t>
            </a:r>
          </a:p>
        </p:txBody>
      </p:sp>
      <p:pic>
        <p:nvPicPr>
          <p:cNvPr id="105" name="图片 104"/>
          <p:cNvPicPr/>
          <p:nvPr/>
        </p:nvPicPr>
        <p:blipFill>
          <a:blip r:embed="rId2">
            <a:lum contrast="42000"/>
          </a:blip>
          <a:stretch>
            <a:fillRect/>
          </a:stretch>
        </p:blipFill>
        <p:spPr>
          <a:xfrm>
            <a:off x="2964906" y="1123950"/>
            <a:ext cx="6203950" cy="32543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išḷîḓé"/>
          <p:cNvGrpSpPr/>
          <p:nvPr/>
        </p:nvGrpSpPr>
        <p:grpSpPr>
          <a:xfrm>
            <a:off x="-76200" y="895351"/>
            <a:ext cx="3429000" cy="3869690"/>
            <a:chOff x="4136995" y="2887295"/>
            <a:chExt cx="10531172" cy="3394894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4404263" y="2887295"/>
              <a:ext cx="10263904" cy="339489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/>
                <a:t>CPU</a:t>
              </a:r>
              <a:r>
                <a:rPr lang="zh-CN" altLang="en-US" sz="1600" dirty="0">
                  <a:solidFill>
                    <a:srgbClr val="FF0000"/>
                  </a:solidFill>
                </a:rPr>
                <a:t>向通道发出I/O指令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600" dirty="0"/>
                <a:t>CPU</a:t>
              </a:r>
              <a:r>
                <a:rPr lang="zh-CN" altLang="en-US" sz="1600" dirty="0"/>
                <a:t>与</a:t>
              </a:r>
              <a:r>
                <a:rPr lang="en-US" altLang="zh-CN" sz="1600" dirty="0"/>
                <a:t>I/O</a:t>
              </a:r>
              <a:r>
                <a:rPr lang="zh-CN" altLang="en-US" sz="1600" dirty="0"/>
                <a:t>设备并行操作</a:t>
              </a:r>
              <a:endParaRPr lang="en-US" altLang="zh-CN" sz="1600" dirty="0"/>
            </a:p>
            <a:p>
              <a:pPr>
                <a:lnSpc>
                  <a:spcPct val="130000"/>
                </a:lnSpc>
              </a:pPr>
              <a:r>
                <a:rPr lang="zh-CN" altLang="en-US" sz="1600" dirty="0"/>
                <a:t>通道需要</a:t>
              </a:r>
              <a:r>
                <a:rPr lang="zh-CN" altLang="en-US" sz="1600" dirty="0">
                  <a:solidFill>
                    <a:srgbClr val="FF0000"/>
                  </a:solidFill>
                </a:rPr>
                <a:t>读</a:t>
              </a:r>
              <a:r>
                <a:rPr lang="en-US" altLang="zh-CN" sz="1600" dirty="0">
                  <a:solidFill>
                    <a:srgbClr val="FF0000"/>
                  </a:solidFill>
                </a:rPr>
                <a:t>/</a:t>
              </a:r>
              <a:r>
                <a:rPr lang="zh-CN" altLang="en-US" sz="1600" dirty="0">
                  <a:solidFill>
                    <a:srgbClr val="FF0000"/>
                  </a:solidFill>
                </a:rPr>
                <a:t>写位置</a:t>
              </a:r>
              <a:r>
                <a:rPr lang="zh-CN" altLang="en-US" sz="1600" dirty="0"/>
                <a:t>、</a:t>
              </a:r>
              <a:r>
                <a:rPr lang="zh-CN" altLang="en-US" sz="1600" dirty="0">
                  <a:solidFill>
                    <a:srgbClr val="FF0000"/>
                  </a:solidFill>
                </a:rPr>
                <a:t>访问的</a:t>
              </a:r>
              <a:r>
                <a:rPr lang="en-US" altLang="zh-CN" sz="1600" dirty="0">
                  <a:solidFill>
                    <a:srgbClr val="FF0000"/>
                  </a:solidFill>
                </a:rPr>
                <a:t>IO</a:t>
              </a:r>
              <a:r>
                <a:rPr lang="zh-CN" altLang="en-US" sz="1600" dirty="0">
                  <a:solidFill>
                    <a:srgbClr val="FF0000"/>
                  </a:solidFill>
                </a:rPr>
                <a:t>设备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/>
                <a:t>通道接受指令后执行，完成后会向CPU发出</a:t>
              </a:r>
              <a:r>
                <a:rPr lang="zh-CN" altLang="en-US" sz="1600" dirty="0">
                  <a:solidFill>
                    <a:srgbClr val="FF0000"/>
                  </a:solidFill>
                </a:rPr>
                <a:t>中断信号</a:t>
              </a:r>
              <a:r>
                <a:rPr lang="zh-CN" altLang="en-US" sz="1600" dirty="0"/>
                <a:t>，之后CPU对中断进行处理。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/>
                <a:t>通道程序是放在主机内存中的(并没有自己的内存)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7.2.5 I/O</a:t>
            </a:r>
            <a:r>
              <a:rPr lang="zh-CN" altLang="en-US" sz="2100" b="1" dirty="0">
                <a:solidFill>
                  <a:srgbClr val="7F7F7F"/>
                </a:solidFill>
              </a:rPr>
              <a:t>设备的控制方式</a:t>
            </a:r>
            <a:r>
              <a:rPr lang="en-US" altLang="zh-CN" sz="2100" b="1" dirty="0">
                <a:solidFill>
                  <a:srgbClr val="7F7F7F"/>
                </a:solidFill>
              </a:rPr>
              <a:t>——</a:t>
            </a:r>
            <a:r>
              <a:rPr lang="zh-CN" altLang="en-US" sz="2100" b="1" dirty="0">
                <a:solidFill>
                  <a:srgbClr val="7F7F7F"/>
                </a:solidFill>
              </a:rPr>
              <a:t>通道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2410" y="986790"/>
            <a:ext cx="86106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/>
              <a:t>2.</a:t>
            </a:r>
            <a:r>
              <a:rPr lang="zh-CN" altLang="en-US" sz="1800" b="1" dirty="0"/>
              <a:t>CPU干预的频率</a:t>
            </a:r>
          </a:p>
          <a:p>
            <a:r>
              <a:rPr lang="zh-CN" altLang="en-US" sz="1800" dirty="0"/>
              <a:t>极低，通道会根据CPU的指示执行相应的通道程序，</a:t>
            </a:r>
            <a:r>
              <a:rPr lang="zh-CN" altLang="en-US" sz="1800" dirty="0">
                <a:solidFill>
                  <a:srgbClr val="FF0000"/>
                </a:solidFill>
              </a:rPr>
              <a:t>只有完成一组数据块的读/写后才发出中断信号</a:t>
            </a:r>
            <a:r>
              <a:rPr lang="zh-CN" altLang="en-US" sz="1800" dirty="0"/>
              <a:t>，请求CPU干预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800" y="2343150"/>
            <a:ext cx="58578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/>
              <a:t>3.</a:t>
            </a:r>
            <a:r>
              <a:rPr lang="zh-CN" altLang="en-US" sz="1800" b="1" dirty="0"/>
              <a:t>数据的传送单位</a:t>
            </a:r>
          </a:p>
          <a:p>
            <a:r>
              <a:rPr lang="zh-CN" altLang="en-US" sz="1800" dirty="0"/>
              <a:t>每次</a:t>
            </a:r>
            <a:r>
              <a:rPr lang="zh-CN" altLang="en-US" sz="1800" dirty="0">
                <a:solidFill>
                  <a:srgbClr val="FF0000"/>
                </a:solidFill>
              </a:rPr>
              <a:t>读/写一组数据块</a:t>
            </a:r>
          </a:p>
          <a:p>
            <a:endParaRPr lang="zh-CN" altLang="en-US" sz="1800" dirty="0"/>
          </a:p>
          <a:p>
            <a:r>
              <a:rPr lang="en-US" altLang="zh-CN" sz="1800" b="1" dirty="0"/>
              <a:t>4.</a:t>
            </a:r>
            <a:r>
              <a:rPr lang="zh-CN" altLang="en-US" sz="1800" b="1" dirty="0"/>
              <a:t>数据的流向</a:t>
            </a:r>
          </a:p>
          <a:p>
            <a:r>
              <a:rPr lang="zh-CN" altLang="en-US" sz="1800" dirty="0"/>
              <a:t>读操作( 数据输入) : I/O设备→内存</a:t>
            </a:r>
          </a:p>
          <a:p>
            <a:r>
              <a:rPr lang="zh-CN" altLang="en-US" sz="1800" dirty="0"/>
              <a:t>写操作(数据输出) :内存→l/O设备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7270" y="1910715"/>
            <a:ext cx="23609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优点:CPU、通道、I/O设备可并行工作，资源利用率很高。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3181350"/>
            <a:ext cx="26073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缺点:实现复杂，需要专门的通道硬件支持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3070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7.3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系统的功能、模型和接口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FB8EB-63A1-6FE0-5420-A523936E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27164"/>
            <a:ext cx="7256011" cy="45163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7.3.1 </a:t>
            </a:r>
            <a:r>
              <a:rPr lang="zh-CN" altLang="en-US" sz="2100" b="1" dirty="0">
                <a:solidFill>
                  <a:srgbClr val="7F7F7F"/>
                </a:solidFill>
              </a:rPr>
              <a:t>中断简介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914400" y="3015466"/>
            <a:ext cx="7467600" cy="10668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系统所有中断向量放在一起构成的表格为</a:t>
            </a:r>
            <a:r>
              <a:rPr lang="zh-CN" altLang="en-US" sz="1650" dirty="0">
                <a:solidFill>
                  <a:srgbClr val="FF0000"/>
                </a:solidFill>
              </a:rPr>
              <a:t>中断向量表</a:t>
            </a:r>
            <a:endParaRPr lang="en-US" altLang="zh-CN" sz="165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buClr>
                <a:srgbClr val="FF0000"/>
              </a:buClr>
            </a:pPr>
            <a:r>
              <a:rPr lang="zh-CN" altLang="en-US" sz="1650" dirty="0"/>
              <a:t>用</a:t>
            </a:r>
            <a:r>
              <a:rPr lang="zh-CN" altLang="en-US" sz="1650" dirty="0">
                <a:solidFill>
                  <a:srgbClr val="FF0000"/>
                </a:solidFill>
              </a:rPr>
              <a:t>中断号 </a:t>
            </a:r>
            <a:r>
              <a:rPr lang="zh-CN" altLang="en-US" sz="1650" dirty="0"/>
              <a:t>查询 </a:t>
            </a:r>
            <a:r>
              <a:rPr lang="zh-CN" altLang="en-US" sz="1650" dirty="0">
                <a:solidFill>
                  <a:srgbClr val="FF0000"/>
                </a:solidFill>
              </a:rPr>
              <a:t>中断向量表</a:t>
            </a:r>
            <a:r>
              <a:rPr lang="en-US" altLang="zh-CN" sz="1650" dirty="0"/>
              <a:t>IVT</a:t>
            </a:r>
            <a:r>
              <a:rPr lang="zh-CN" altLang="en-US" sz="1650" dirty="0"/>
              <a:t>，得到向量转</a:t>
            </a:r>
            <a:r>
              <a:rPr lang="zh-CN" altLang="en-US" sz="1650" dirty="0">
                <a:solidFill>
                  <a:srgbClr val="FF0000"/>
                </a:solidFill>
              </a:rPr>
              <a:t>中断处理程序</a:t>
            </a:r>
            <a:r>
              <a:rPr lang="en-US" altLang="zh-CN" sz="1650" dirty="0"/>
              <a:t>ISR</a:t>
            </a:r>
            <a:r>
              <a:rPr lang="zh-CN" altLang="en-US" sz="1650" dirty="0"/>
              <a:t>执行</a:t>
            </a:r>
            <a:endParaRPr lang="en-US" altLang="zh-CN" sz="1650" dirty="0"/>
          </a:p>
          <a:p>
            <a:pPr>
              <a:lnSpc>
                <a:spcPct val="120000"/>
              </a:lnSpc>
              <a:buClr>
                <a:srgbClr val="FF0000"/>
              </a:buClr>
            </a:pPr>
            <a:r>
              <a:rPr lang="en-US" altLang="zh-CN" sz="1650" dirty="0"/>
              <a:t>x86</a:t>
            </a:r>
            <a:r>
              <a:rPr lang="zh-CN" altLang="en-US" sz="1650" dirty="0"/>
              <a:t>系统中，有</a:t>
            </a:r>
            <a:r>
              <a:rPr lang="en-US" altLang="zh-CN" sz="1650" dirty="0"/>
              <a:t>256</a:t>
            </a:r>
            <a:r>
              <a:rPr lang="zh-CN" altLang="en-US" sz="1650" dirty="0"/>
              <a:t>个中断源，每个中断向量占</a:t>
            </a:r>
            <a:r>
              <a:rPr lang="en-US" altLang="zh-CN" sz="1650" dirty="0"/>
              <a:t>4</a:t>
            </a:r>
            <a:r>
              <a:rPr lang="zh-CN" altLang="en-US" sz="1650" dirty="0"/>
              <a:t>字节</a:t>
            </a:r>
            <a:r>
              <a:rPr lang="en-US" altLang="zh-CN" sz="1650" dirty="0"/>
              <a:t>(4B*256=1KB)</a:t>
            </a:r>
            <a:endParaRPr lang="zh-CN" altLang="en-US" sz="1650" dirty="0"/>
          </a:p>
        </p:txBody>
      </p:sp>
      <p:sp>
        <p:nvSpPr>
          <p:cNvPr id="4" name="i$lîďê"/>
          <p:cNvSpPr/>
          <p:nvPr/>
        </p:nvSpPr>
        <p:spPr>
          <a:xfrm>
            <a:off x="990600" y="2592268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中断向量表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IVT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5" name="ïṧḷïḋè"/>
          <p:cNvSpPr/>
          <p:nvPr/>
        </p:nvSpPr>
        <p:spPr>
          <a:xfrm>
            <a:off x="1405637" y="4133126"/>
            <a:ext cx="4549883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中断优先级</a:t>
            </a:r>
          </a:p>
        </p:txBody>
      </p:sp>
      <p:sp>
        <p:nvSpPr>
          <p:cNvPr id="6" name="îs1iďé"/>
          <p:cNvSpPr/>
          <p:nvPr/>
        </p:nvSpPr>
        <p:spPr>
          <a:xfrm>
            <a:off x="914400" y="1115320"/>
            <a:ext cx="7086600" cy="134840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 lnSpcReduction="10000"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</a:rPr>
              <a:t>中断</a:t>
            </a:r>
            <a:r>
              <a:rPr lang="en-US" altLang="zh-CN" sz="1400" dirty="0">
                <a:solidFill>
                  <a:srgbClr val="FF0000"/>
                </a:solidFill>
              </a:rPr>
              <a:t>(Interrupt)</a:t>
            </a:r>
            <a:r>
              <a:rPr lang="zh-CN" altLang="en-US" sz="1400" dirty="0"/>
              <a:t>是指</a:t>
            </a:r>
            <a:r>
              <a:rPr lang="en-US" altLang="zh-CN" sz="1400" dirty="0"/>
              <a:t>CPU</a:t>
            </a:r>
            <a:r>
              <a:rPr lang="zh-CN" altLang="en-US" sz="1400" dirty="0"/>
              <a:t>对</a:t>
            </a:r>
            <a:r>
              <a:rPr lang="en-US" altLang="zh-CN" sz="1400" dirty="0"/>
              <a:t>I/O</a:t>
            </a:r>
            <a:r>
              <a:rPr lang="zh-CN" altLang="en-US" sz="1400" dirty="0"/>
              <a:t>设备发来的中断信号的一种响应</a:t>
            </a:r>
            <a:r>
              <a:rPr lang="en-US" altLang="zh-CN" sz="1400" dirty="0"/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外中断、硬中断</a:t>
            </a:r>
            <a:r>
              <a:rPr lang="en-US" altLang="zh-CN" sz="1400" dirty="0"/>
              <a:t>)</a:t>
            </a:r>
            <a:endParaRPr lang="zh-CN" altLang="en-US" sz="1400" dirty="0"/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FF"/>
                </a:solidFill>
              </a:rPr>
              <a:t>陷入</a:t>
            </a:r>
            <a:r>
              <a:rPr lang="en-US" altLang="zh-CN" sz="1400" dirty="0">
                <a:solidFill>
                  <a:srgbClr val="0000FF"/>
                </a:solidFill>
              </a:rPr>
              <a:t>(Trap)</a:t>
            </a:r>
            <a:r>
              <a:rPr lang="zh-CN" altLang="en-US" sz="1400" dirty="0"/>
              <a:t>是指</a:t>
            </a:r>
            <a:r>
              <a:rPr lang="en-US" altLang="zh-CN" sz="1400" dirty="0"/>
              <a:t>CPU</a:t>
            </a:r>
            <a:r>
              <a:rPr lang="zh-CN" altLang="en-US" sz="1400" dirty="0"/>
              <a:t>内部事件所引起的中断</a:t>
            </a:r>
            <a:r>
              <a:rPr lang="en-US" altLang="zh-CN" sz="1400" dirty="0"/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内中断、软中断、陷入</a:t>
            </a:r>
            <a:r>
              <a:rPr lang="en-US" altLang="zh-CN" sz="1400" dirty="0"/>
              <a:t>)</a:t>
            </a:r>
          </a:p>
          <a:p>
            <a:pPr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</a:pPr>
            <a:r>
              <a:rPr lang="en-US" altLang="zh-CN" sz="1400" dirty="0"/>
              <a:t>OS</a:t>
            </a:r>
            <a:r>
              <a:rPr lang="zh-CN" altLang="en-US" sz="1400" dirty="0"/>
              <a:t>为每个中断都配有</a:t>
            </a:r>
            <a:r>
              <a:rPr lang="zh-CN" altLang="en-US" sz="1400" dirty="0">
                <a:solidFill>
                  <a:srgbClr val="FF0000"/>
                </a:solidFill>
              </a:rPr>
              <a:t>中断号</a:t>
            </a:r>
            <a:r>
              <a:rPr lang="zh-CN" altLang="en-US" sz="1400" dirty="0"/>
              <a:t>和</a:t>
            </a:r>
            <a:r>
              <a:rPr lang="zh-CN" altLang="en-US" sz="1400" dirty="0">
                <a:solidFill>
                  <a:srgbClr val="FF0000"/>
                </a:solidFill>
              </a:rPr>
              <a:t>中断处理程序</a:t>
            </a:r>
            <a:r>
              <a:rPr lang="en-US" altLang="zh-CN" sz="1400" dirty="0"/>
              <a:t>(ISR)</a:t>
            </a:r>
          </a:p>
          <a:p>
            <a:pPr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</a:pPr>
            <a:r>
              <a:rPr lang="zh-CN" altLang="en-US" sz="1400" dirty="0">
                <a:solidFill>
                  <a:srgbClr val="FF0000"/>
                </a:solidFill>
              </a:rPr>
              <a:t>中断处理程序</a:t>
            </a:r>
            <a:r>
              <a:rPr lang="zh-CN" altLang="en-US" sz="1400" dirty="0"/>
              <a:t>在内存的首地址称为</a:t>
            </a:r>
            <a:r>
              <a:rPr lang="zh-CN" altLang="en-US" sz="1400" dirty="0">
                <a:solidFill>
                  <a:srgbClr val="FF0000"/>
                </a:solidFill>
              </a:rPr>
              <a:t>中断向量</a:t>
            </a:r>
          </a:p>
        </p:txBody>
      </p:sp>
      <p:sp>
        <p:nvSpPr>
          <p:cNvPr id="7" name="íšḻíḑê"/>
          <p:cNvSpPr/>
          <p:nvPr/>
        </p:nvSpPr>
        <p:spPr>
          <a:xfrm>
            <a:off x="914400" y="746740"/>
            <a:ext cx="5448185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中断和陷入</a:t>
            </a:r>
          </a:p>
        </p:txBody>
      </p:sp>
      <p:sp>
        <p:nvSpPr>
          <p:cNvPr id="18" name="íšḻîḋè"/>
          <p:cNvSpPr/>
          <p:nvPr/>
        </p:nvSpPr>
        <p:spPr>
          <a:xfrm>
            <a:off x="1405636" y="4476750"/>
            <a:ext cx="6668329" cy="34299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系统为每个中断源规定不同的优先级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7.3.1 </a:t>
            </a:r>
            <a:r>
              <a:rPr lang="zh-CN" altLang="en-US" sz="2100" b="1" dirty="0">
                <a:solidFill>
                  <a:srgbClr val="7F7F7F"/>
                </a:solidFill>
              </a:rPr>
              <a:t>中断优先级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7F9562-6BCC-CF74-23AB-22B0049B381C}"/>
              </a:ext>
            </a:extLst>
          </p:cNvPr>
          <p:cNvSpPr txBox="1"/>
          <p:nvPr/>
        </p:nvSpPr>
        <p:spPr>
          <a:xfrm>
            <a:off x="1143000" y="1123950"/>
            <a:ext cx="7035900" cy="3077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根据中断紧迫程度为中断安排</a:t>
            </a:r>
            <a:r>
              <a:rPr lang="zh-CN" altLang="en-US" sz="2000" dirty="0">
                <a:solidFill>
                  <a:srgbClr val="FF0000"/>
                </a:solidFill>
              </a:rPr>
              <a:t>优先级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优先级</a:t>
            </a:r>
            <a:r>
              <a:rPr lang="zh-CN" altLang="en-US" sz="2000" dirty="0">
                <a:solidFill>
                  <a:srgbClr val="FF0000"/>
                </a:solidFill>
              </a:rPr>
              <a:t>越高越紧迫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</a:rPr>
              <a:t>高优先级中断可以打断低优先级中断的执行</a:t>
            </a:r>
            <a:r>
              <a:rPr lang="zh-CN" altLang="en-US" sz="2000" dirty="0"/>
              <a:t>，中断嵌套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微机系统中断优先级：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内中断</a:t>
            </a:r>
            <a:r>
              <a:rPr lang="en-US" altLang="zh-CN" sz="2000" dirty="0"/>
              <a:t>&gt;</a:t>
            </a:r>
            <a:r>
              <a:rPr lang="zh-CN" altLang="en-US" sz="2000" dirty="0"/>
              <a:t>不可屏蔽外部中断（</a:t>
            </a:r>
            <a:r>
              <a:rPr lang="en-US" altLang="zh-CN" sz="2000" dirty="0"/>
              <a:t>NMI</a:t>
            </a:r>
            <a:r>
              <a:rPr lang="zh-CN" altLang="en-US" sz="2000" dirty="0"/>
              <a:t>）</a:t>
            </a:r>
            <a:r>
              <a:rPr lang="en-US" altLang="zh-CN" sz="2000" dirty="0"/>
              <a:t>&gt;</a:t>
            </a:r>
            <a:r>
              <a:rPr lang="zh-CN" altLang="en-US" sz="2000" dirty="0"/>
              <a:t>外部</a:t>
            </a:r>
            <a:r>
              <a:rPr lang="en-US" altLang="zh-CN" sz="2000" dirty="0"/>
              <a:t>IO</a:t>
            </a:r>
            <a:r>
              <a:rPr lang="zh-CN" altLang="en-US" sz="2000" dirty="0"/>
              <a:t>请求</a:t>
            </a:r>
            <a:r>
              <a:rPr lang="en-US" altLang="zh-CN" sz="2000" dirty="0"/>
              <a:t>&gt;</a:t>
            </a:r>
            <a:r>
              <a:rPr lang="zh-CN" altLang="en-US" sz="2000" dirty="0"/>
              <a:t>单步中断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392D4F-6F4A-717A-7320-BEBAC926BFB0}"/>
              </a:ext>
            </a:extLst>
          </p:cNvPr>
          <p:cNvSpPr txBox="1"/>
          <p:nvPr/>
        </p:nvSpPr>
        <p:spPr>
          <a:xfrm>
            <a:off x="3137297" y="409574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机器故障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A6ED5D-6A21-E372-49D7-BFE6038FF2B4}"/>
              </a:ext>
            </a:extLst>
          </p:cNvPr>
          <p:cNvSpPr txBox="1"/>
          <p:nvPr/>
        </p:nvSpPr>
        <p:spPr>
          <a:xfrm>
            <a:off x="5715000" y="4148476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键盘鼠标打印机</a:t>
            </a:r>
          </a:p>
        </p:txBody>
      </p:sp>
    </p:spTree>
    <p:extLst>
      <p:ext uri="{BB962C8B-B14F-4D97-AF65-F5344CB8AC3E}">
        <p14:creationId xmlns:p14="http://schemas.microsoft.com/office/powerpoint/2010/main" val="1154562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38200" y="178499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处理多中断信号源的方式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502445" y="1153697"/>
            <a:ext cx="7987243" cy="257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中断源：引起中断的事件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64" y="1221311"/>
            <a:ext cx="5348267" cy="257175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502444" y="1653135"/>
            <a:ext cx="2877551" cy="27128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当处理机正在处理一个中断时，又来了一个新的中断请求，有两种处理方式：</a:t>
            </a:r>
            <a:endParaRPr lang="en-US" altLang="zh-CN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屏蔽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禁止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中断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  <a:p>
            <a:pPr marL="325755" lvl="1" indent="0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lang="zh-CN" altLang="en-US" sz="1800" dirty="0">
                <a:latin typeface="+mn-ea"/>
              </a:rPr>
              <a:t>顺序中断处理</a:t>
            </a:r>
            <a:endParaRPr lang="en-US" altLang="zh-CN" sz="18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嵌套中断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E5E3FB-D318-4781-CDDD-D95C64BF3FEE}"/>
              </a:ext>
            </a:extLst>
          </p:cNvPr>
          <p:cNvSpPr txBox="1"/>
          <p:nvPr/>
        </p:nvSpPr>
        <p:spPr>
          <a:xfrm>
            <a:off x="4191000" y="158115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1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254C78-C4F0-A093-B60A-4AD95889021B}"/>
              </a:ext>
            </a:extLst>
          </p:cNvPr>
          <p:cNvSpPr txBox="1"/>
          <p:nvPr/>
        </p:nvSpPr>
        <p:spPr>
          <a:xfrm>
            <a:off x="4311992" y="202521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2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2AE0A-0346-FBEE-B594-D231BB4274CA}"/>
              </a:ext>
            </a:extLst>
          </p:cNvPr>
          <p:cNvSpPr txBox="1"/>
          <p:nvPr/>
        </p:nvSpPr>
        <p:spPr>
          <a:xfrm>
            <a:off x="4953000" y="238407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3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C079B-806A-B5C3-B61C-FB64A3040A33}"/>
              </a:ext>
            </a:extLst>
          </p:cNvPr>
          <p:cNvSpPr txBox="1"/>
          <p:nvPr/>
        </p:nvSpPr>
        <p:spPr>
          <a:xfrm>
            <a:off x="4876800" y="280880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4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551DE0-6578-FCF4-54C2-00571620805D}"/>
              </a:ext>
            </a:extLst>
          </p:cNvPr>
          <p:cNvSpPr txBox="1"/>
          <p:nvPr/>
        </p:nvSpPr>
        <p:spPr>
          <a:xfrm>
            <a:off x="7010400" y="158115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1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16E08B-D05C-7129-349F-6CE0A04064F1}"/>
              </a:ext>
            </a:extLst>
          </p:cNvPr>
          <p:cNvSpPr txBox="1"/>
          <p:nvPr/>
        </p:nvSpPr>
        <p:spPr>
          <a:xfrm>
            <a:off x="7848600" y="196215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2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916FD8-3892-525D-5D7F-5C07A1B5C4EB}"/>
              </a:ext>
            </a:extLst>
          </p:cNvPr>
          <p:cNvSpPr txBox="1"/>
          <p:nvPr/>
        </p:nvSpPr>
        <p:spPr>
          <a:xfrm>
            <a:off x="7867886" y="280880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3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B00E96-9B92-51EB-AE07-7E8FD403D799}"/>
              </a:ext>
            </a:extLst>
          </p:cNvPr>
          <p:cNvSpPr txBox="1"/>
          <p:nvPr/>
        </p:nvSpPr>
        <p:spPr>
          <a:xfrm>
            <a:off x="7086600" y="219903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4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对多中断源的处理方式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9EE01-F08A-F41F-4B50-88C375A437D0}"/>
              </a:ext>
            </a:extLst>
          </p:cNvPr>
          <p:cNvSpPr txBox="1"/>
          <p:nvPr/>
        </p:nvSpPr>
        <p:spPr>
          <a:xfrm>
            <a:off x="609600" y="1398608"/>
            <a:ext cx="7592143" cy="2346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屏蔽（禁止）中断：处理中断时屏蔽所有中断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简单，所有中断按顺序处理，不能满足 </a:t>
            </a:r>
            <a:r>
              <a:rPr lang="zh-CN" altLang="en-US" sz="2000" dirty="0">
                <a:solidFill>
                  <a:srgbClr val="FF0000"/>
                </a:solidFill>
              </a:rPr>
              <a:t>实时性要求高 </a:t>
            </a:r>
            <a:r>
              <a:rPr lang="zh-CN" altLang="en-US" sz="2000" dirty="0"/>
              <a:t>的 中断请求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嵌套中断，嵌套原则：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同时有多个</a:t>
            </a:r>
            <a:r>
              <a:rPr lang="zh-CN" altLang="en-US" sz="2000" dirty="0">
                <a:solidFill>
                  <a:srgbClr val="FF0000"/>
                </a:solidFill>
              </a:rPr>
              <a:t>中断发生</a:t>
            </a:r>
            <a:r>
              <a:rPr lang="zh-CN" altLang="en-US" sz="2000" dirty="0"/>
              <a:t>时，</a:t>
            </a:r>
            <a:r>
              <a:rPr lang="zh-CN" altLang="en-US" sz="2000" dirty="0">
                <a:solidFill>
                  <a:srgbClr val="FF0000"/>
                </a:solidFill>
              </a:rPr>
              <a:t>先响应最高优先级中断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高优先级中断可以抢占低优先级中断</a:t>
            </a:r>
            <a:r>
              <a:rPr lang="en-US" altLang="zh-CN" sz="2000" dirty="0"/>
              <a:t>CPU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1635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对多中断源的处理方式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9EE01-F08A-F41F-4B50-88C375A437D0}"/>
              </a:ext>
            </a:extLst>
          </p:cNvPr>
          <p:cNvSpPr txBox="1"/>
          <p:nvPr/>
        </p:nvSpPr>
        <p:spPr>
          <a:xfrm>
            <a:off x="228600" y="895350"/>
            <a:ext cx="8686800" cy="363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中断处理程序</a:t>
            </a:r>
            <a:r>
              <a:rPr lang="zh-CN" altLang="en-US" sz="2000" dirty="0"/>
              <a:t>，又叫中断</a:t>
            </a:r>
            <a:r>
              <a:rPr lang="zh-CN" altLang="en-US" sz="2000" dirty="0">
                <a:solidFill>
                  <a:srgbClr val="FF0000"/>
                </a:solidFill>
              </a:rPr>
              <a:t>服务</a:t>
            </a:r>
            <a:r>
              <a:rPr lang="zh-CN" altLang="en-US" sz="2000" dirty="0"/>
              <a:t>程序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进程请求</a:t>
            </a:r>
            <a:r>
              <a:rPr lang="en-US" altLang="zh-CN" sz="2000" dirty="0">
                <a:solidFill>
                  <a:srgbClr val="FF0000"/>
                </a:solidFill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</a:rPr>
              <a:t>操作</a:t>
            </a:r>
            <a:r>
              <a:rPr lang="zh-CN" altLang="en-US" sz="2000" dirty="0"/>
              <a:t>时将被</a:t>
            </a:r>
            <a:r>
              <a:rPr lang="zh-CN" altLang="en-US" sz="2000" dirty="0">
                <a:solidFill>
                  <a:srgbClr val="FF0000"/>
                </a:solidFill>
              </a:rPr>
              <a:t>挂起</a:t>
            </a:r>
            <a:r>
              <a:rPr lang="zh-CN" altLang="en-US" sz="2000" dirty="0"/>
              <a:t>（</a:t>
            </a:r>
            <a:r>
              <a:rPr lang="en-US" altLang="zh-CN" sz="2000" dirty="0"/>
              <a:t>IO</a:t>
            </a:r>
            <a:r>
              <a:rPr lang="zh-CN" altLang="en-US" sz="2000" dirty="0"/>
              <a:t>设备和</a:t>
            </a:r>
            <a:r>
              <a:rPr lang="en-US" altLang="zh-CN" sz="2000" dirty="0"/>
              <a:t>CPU</a:t>
            </a:r>
            <a:r>
              <a:rPr lang="zh-CN" altLang="en-US" sz="2000" dirty="0"/>
              <a:t>并行）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/>
              <a:t>io</a:t>
            </a:r>
            <a:r>
              <a:rPr lang="zh-CN" altLang="en-US" sz="2000" dirty="0"/>
              <a:t>设备完成</a:t>
            </a:r>
            <a:r>
              <a:rPr lang="en-US" altLang="zh-CN" sz="2000" dirty="0"/>
              <a:t>io</a:t>
            </a:r>
            <a:r>
              <a:rPr lang="zh-CN" altLang="en-US" sz="2000" dirty="0"/>
              <a:t>操作后，</a:t>
            </a:r>
            <a:r>
              <a:rPr lang="zh-CN" altLang="en-US" sz="2000" dirty="0">
                <a:solidFill>
                  <a:srgbClr val="FF0000"/>
                </a:solidFill>
              </a:rPr>
              <a:t>设备控制器</a:t>
            </a:r>
            <a:r>
              <a:rPr lang="zh-CN" altLang="en-US" sz="2000" dirty="0"/>
              <a:t>向</a:t>
            </a:r>
            <a:r>
              <a:rPr lang="en-US" altLang="zh-CN" sz="2000" dirty="0" err="1"/>
              <a:t>cpu</a:t>
            </a:r>
            <a:r>
              <a:rPr lang="zh-CN" altLang="en-US" sz="2000" dirty="0"/>
              <a:t>发送</a:t>
            </a:r>
            <a:r>
              <a:rPr lang="zh-CN" altLang="en-US" sz="2000" dirty="0">
                <a:solidFill>
                  <a:srgbClr val="FF0000"/>
                </a:solidFill>
              </a:rPr>
              <a:t>中断请求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中断的优先级比较高</a:t>
            </a:r>
            <a:r>
              <a:rPr lang="zh-CN" altLang="en-US" sz="1400" dirty="0"/>
              <a:t>，</a:t>
            </a:r>
            <a:r>
              <a:rPr lang="en-US" altLang="zh-CN" sz="1400" dirty="0"/>
              <a:t>CPU</a:t>
            </a:r>
            <a:r>
              <a:rPr lang="zh-CN" altLang="en-US" sz="1400" dirty="0"/>
              <a:t>会在每条指令执行完毕之后扫描系统有没有中断。如果有中断，那么中断当前进程的执行，当前程序状态字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psw</a:t>
            </a:r>
            <a:r>
              <a:rPr lang="en-US" altLang="zh-CN" sz="1400" dirty="0"/>
              <a:t>)</a:t>
            </a:r>
            <a:r>
              <a:rPr lang="zh-CN" altLang="en-US" sz="1400" dirty="0"/>
              <a:t>，断点，状态寄存器、通用寄存器的值压入堆栈中，得到中断号并查询中断向量表，得到中断入口地址，转入中断服务程序执行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中断处理完成之后，进行进程调度，解除原有进程阻塞状态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/>
              <a:t>CPU</a:t>
            </a:r>
            <a:r>
              <a:rPr lang="zh-CN" altLang="en-US" sz="2000" dirty="0"/>
              <a:t>响应后转入</a:t>
            </a:r>
            <a:r>
              <a:rPr lang="zh-CN" altLang="en-US" sz="2000" dirty="0">
                <a:solidFill>
                  <a:srgbClr val="FF0000"/>
                </a:solidFill>
              </a:rPr>
              <a:t>中断处理程序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中断处理程序执行响应处理，处理完后解除相应进程的阻塞状态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85377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7.3.2 </a:t>
            </a:r>
            <a:r>
              <a:rPr lang="zh-CN" altLang="en-US" sz="2100" b="1" dirty="0">
                <a:solidFill>
                  <a:srgbClr val="7F7F7F"/>
                </a:solidFill>
              </a:rPr>
              <a:t>中断现场保护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1C37B-CD71-B3BF-F576-6B5E90E5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50244"/>
            <a:ext cx="7391400" cy="39007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C6D453-8A5B-C54D-747D-96C62145D82C}"/>
              </a:ext>
            </a:extLst>
          </p:cNvPr>
          <p:cNvSpPr txBox="1"/>
          <p:nvPr/>
        </p:nvSpPr>
        <p:spPr>
          <a:xfrm>
            <a:off x="304800" y="3293777"/>
            <a:ext cx="1082348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扫描是否有中断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B98A6A1-88E2-D1D1-2CB3-5762CA9C8384}"/>
              </a:ext>
            </a:extLst>
          </p:cNvPr>
          <p:cNvSpPr txBox="1"/>
          <p:nvPr/>
        </p:nvSpPr>
        <p:spPr>
          <a:xfrm>
            <a:off x="1841574" y="819150"/>
            <a:ext cx="72327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PSW</a:t>
            </a:r>
            <a:r>
              <a:rPr lang="zh-CN" altLang="en-US" sz="1000" dirty="0">
                <a:solidFill>
                  <a:srgbClr val="FF0000"/>
                </a:solidFill>
              </a:rPr>
              <a:t>入栈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7BC64D-49F7-69CE-C133-CE5FB02C11EE}"/>
              </a:ext>
            </a:extLst>
          </p:cNvPr>
          <p:cNvSpPr txBox="1"/>
          <p:nvPr/>
        </p:nvSpPr>
        <p:spPr>
          <a:xfrm>
            <a:off x="1533798" y="2273215"/>
            <a:ext cx="1338828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下一条指令地址入栈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720489-3B37-402A-B8CC-19FC12BFFC94}"/>
              </a:ext>
            </a:extLst>
          </p:cNvPr>
          <p:cNvSpPr txBox="1"/>
          <p:nvPr/>
        </p:nvSpPr>
        <p:spPr>
          <a:xfrm>
            <a:off x="1143000" y="3613062"/>
            <a:ext cx="437940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N+1</a:t>
            </a:r>
            <a:endParaRPr lang="zh-CN" altLang="en-US" sz="1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4E4E5-A33B-814E-528C-651502F0684A}"/>
              </a:ext>
            </a:extLst>
          </p:cNvPr>
          <p:cNvCxnSpPr>
            <a:cxnSpLocks/>
          </p:cNvCxnSpPr>
          <p:nvPr/>
        </p:nvCxnSpPr>
        <p:spPr>
          <a:xfrm>
            <a:off x="533400" y="3585212"/>
            <a:ext cx="100039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B8E6BD9-EB92-44F7-BB38-D8CBA8724610}"/>
              </a:ext>
            </a:extLst>
          </p:cNvPr>
          <p:cNvCxnSpPr/>
          <p:nvPr/>
        </p:nvCxnSpPr>
        <p:spPr>
          <a:xfrm>
            <a:off x="1533798" y="2724150"/>
            <a:ext cx="0" cy="56962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23F539-FF78-442C-8257-509DB65F7ECC}"/>
              </a:ext>
            </a:extLst>
          </p:cNvPr>
          <p:cNvSpPr txBox="1"/>
          <p:nvPr/>
        </p:nvSpPr>
        <p:spPr>
          <a:xfrm>
            <a:off x="4191000" y="690241"/>
            <a:ext cx="1082348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常规寄存器入栈</a:t>
            </a:r>
          </a:p>
        </p:txBody>
      </p:sp>
    </p:spTree>
    <p:extLst>
      <p:ext uri="{BB962C8B-B14F-4D97-AF65-F5344CB8AC3E}">
        <p14:creationId xmlns:p14="http://schemas.microsoft.com/office/powerpoint/2010/main" val="307277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7.3.2 </a:t>
            </a:r>
            <a:r>
              <a:rPr lang="zh-CN" altLang="en-US" sz="2100" b="1" dirty="0">
                <a:solidFill>
                  <a:srgbClr val="7F7F7F"/>
                </a:solidFill>
              </a:rPr>
              <a:t>中断处理流程图</a:t>
            </a:r>
          </a:p>
        </p:txBody>
      </p:sp>
      <p:sp>
        <p:nvSpPr>
          <p:cNvPr id="7" name="îşļïďè"/>
          <p:cNvSpPr/>
          <p:nvPr/>
        </p:nvSpPr>
        <p:spPr>
          <a:xfrm>
            <a:off x="4310467" y="3618479"/>
            <a:ext cx="835133" cy="83513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8" name="îšḷîḑé"/>
          <p:cNvSpPr txBox="1"/>
          <p:nvPr/>
        </p:nvSpPr>
        <p:spPr>
          <a:xfrm>
            <a:off x="5251851" y="3860942"/>
            <a:ext cx="3494767" cy="322909"/>
          </a:xfrm>
          <a:prstGeom prst="rect">
            <a:avLst/>
          </a:prstGeom>
          <a:noFill/>
        </p:spPr>
        <p:txBody>
          <a:bodyPr wrap="square" lIns="68580" tIns="34290" rIns="68580" bIns="3429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1800" dirty="0"/>
              <a:t>恢复</a:t>
            </a:r>
            <a:r>
              <a:rPr lang="en-US" altLang="zh-CN" sz="1800" dirty="0"/>
              <a:t>CPU</a:t>
            </a:r>
            <a:r>
              <a:rPr lang="zh-CN" altLang="en-US" sz="1800" dirty="0"/>
              <a:t>现场并退出中断</a:t>
            </a:r>
          </a:p>
        </p:txBody>
      </p:sp>
      <p:sp>
        <p:nvSpPr>
          <p:cNvPr id="9" name="işlíḋé"/>
          <p:cNvSpPr/>
          <p:nvPr/>
        </p:nvSpPr>
        <p:spPr>
          <a:xfrm>
            <a:off x="4314546" y="2959547"/>
            <a:ext cx="835133" cy="835133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10" name="iṥlïḋè"/>
          <p:cNvSpPr txBox="1"/>
          <p:nvPr/>
        </p:nvSpPr>
        <p:spPr>
          <a:xfrm>
            <a:off x="5251851" y="3202010"/>
            <a:ext cx="3494767" cy="322909"/>
          </a:xfrm>
          <a:prstGeom prst="rect">
            <a:avLst/>
          </a:prstGeom>
          <a:noFill/>
        </p:spPr>
        <p:txBody>
          <a:bodyPr wrap="square" lIns="68580" tIns="34290" rIns="68580" bIns="34290" anchor="b" anchorCtr="0">
            <a:normAutofit fontScale="97500"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处理中断</a:t>
            </a:r>
          </a:p>
        </p:txBody>
      </p:sp>
      <p:sp>
        <p:nvSpPr>
          <p:cNvPr id="11" name="i$1îḑe"/>
          <p:cNvSpPr/>
          <p:nvPr/>
        </p:nvSpPr>
        <p:spPr>
          <a:xfrm>
            <a:off x="4314546" y="2300615"/>
            <a:ext cx="835133" cy="83513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12" name="í$1îḍe"/>
          <p:cNvSpPr txBox="1"/>
          <p:nvPr/>
        </p:nvSpPr>
        <p:spPr>
          <a:xfrm>
            <a:off x="5251851" y="2543078"/>
            <a:ext cx="3494767" cy="322909"/>
          </a:xfrm>
          <a:prstGeom prst="rect">
            <a:avLst/>
          </a:prstGeom>
          <a:noFill/>
        </p:spPr>
        <p:txBody>
          <a:bodyPr wrap="square" lIns="68580" tIns="34290" rIns="68580" bIns="34290" anchor="b" anchorCtr="0">
            <a:normAutofit fontScale="97500"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1800" dirty="0"/>
              <a:t>转入相应的设备处理程序</a:t>
            </a:r>
          </a:p>
        </p:txBody>
      </p:sp>
      <p:sp>
        <p:nvSpPr>
          <p:cNvPr id="13" name="ïSļïḓè"/>
          <p:cNvSpPr/>
          <p:nvPr/>
        </p:nvSpPr>
        <p:spPr>
          <a:xfrm>
            <a:off x="4314546" y="1641683"/>
            <a:ext cx="835133" cy="835133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iŝļíďè"/>
          <p:cNvSpPr txBox="1"/>
          <p:nvPr/>
        </p:nvSpPr>
        <p:spPr>
          <a:xfrm>
            <a:off x="5251851" y="1884146"/>
            <a:ext cx="3494767" cy="322909"/>
          </a:xfrm>
          <a:prstGeom prst="rect">
            <a:avLst/>
          </a:prstGeom>
          <a:noFill/>
        </p:spPr>
        <p:txBody>
          <a:bodyPr wrap="square" lIns="68580" tIns="34290" rIns="68580" bIns="34290" anchor="b" anchorCtr="0">
            <a:normAutofit fontScale="97500"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1800" dirty="0"/>
              <a:t>保护被中断进程的</a:t>
            </a:r>
            <a:r>
              <a:rPr lang="en-US" altLang="zh-CN" sz="1800" dirty="0"/>
              <a:t>CPU</a:t>
            </a:r>
            <a:r>
              <a:rPr lang="zh-CN" altLang="en-US" sz="1800" dirty="0"/>
              <a:t>现场</a:t>
            </a:r>
          </a:p>
        </p:txBody>
      </p:sp>
      <p:sp>
        <p:nvSpPr>
          <p:cNvPr id="15" name="ïśľiďe"/>
          <p:cNvSpPr/>
          <p:nvPr/>
        </p:nvSpPr>
        <p:spPr>
          <a:xfrm>
            <a:off x="4314548" y="982751"/>
            <a:ext cx="835133" cy="83513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6" name="îṡ1ide"/>
          <p:cNvSpPr txBox="1"/>
          <p:nvPr/>
        </p:nvSpPr>
        <p:spPr>
          <a:xfrm>
            <a:off x="5251851" y="1225214"/>
            <a:ext cx="3494767" cy="322909"/>
          </a:xfrm>
          <a:prstGeom prst="rect">
            <a:avLst/>
          </a:prstGeom>
          <a:noFill/>
        </p:spPr>
        <p:txBody>
          <a:bodyPr wrap="square" lIns="68580" tIns="34290" rIns="68580" bIns="3429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1800" dirty="0"/>
              <a:t>测定是否有未响应的中断信号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145599" y="1662386"/>
            <a:ext cx="349476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145599" y="2328462"/>
            <a:ext cx="349476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145599" y="2999975"/>
            <a:ext cx="349476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45599" y="3671487"/>
            <a:ext cx="349476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7" y="882780"/>
            <a:ext cx="3862388" cy="36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F0301A-4017-4B0E-BDD9-A976681954BE}"/>
              </a:ext>
            </a:extLst>
          </p:cNvPr>
          <p:cNvSpPr txBox="1"/>
          <p:nvPr/>
        </p:nvSpPr>
        <p:spPr>
          <a:xfrm>
            <a:off x="1458711" y="4629150"/>
            <a:ext cx="1569660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中断处理程序流程图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练习题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62000" y="454199"/>
            <a:ext cx="71469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65.</a:t>
            </a:r>
            <a:r>
              <a:rPr lang="zh-CN" sz="1800" b="1" dirty="0">
                <a:ea typeface="宋体" panose="02010600030101010101" pitchFamily="2" charset="-122"/>
              </a:rPr>
              <a:t>（单项选择题）</a:t>
            </a:r>
            <a:r>
              <a:rPr 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1800" dirty="0">
                <a:ea typeface="宋体" panose="02010600030101010101" pitchFamily="2" charset="-122"/>
              </a:rPr>
              <a:t>通道是一种（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）。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zh-CN" sz="1800" dirty="0">
                <a:ea typeface="宋体" panose="02010600030101010101" pitchFamily="2" charset="-122"/>
              </a:rPr>
              <a:t>保存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 </a:t>
            </a:r>
            <a:r>
              <a:rPr lang="zh-CN" sz="1800" dirty="0">
                <a:ea typeface="宋体" panose="02010600030101010101" pitchFamily="2" charset="-122"/>
              </a:rPr>
              <a:t>信息的部件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    B. </a:t>
            </a:r>
            <a:r>
              <a:rPr lang="zh-CN" sz="1800" dirty="0">
                <a:ea typeface="宋体" panose="02010600030101010101" pitchFamily="2" charset="-122"/>
              </a:rPr>
              <a:t>传输信息的电子线路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lang="zh-CN" sz="1800" dirty="0">
                <a:ea typeface="宋体" panose="02010600030101010101" pitchFamily="2" charset="-122"/>
              </a:rPr>
              <a:t>通用处理机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                    D. </a:t>
            </a:r>
            <a:r>
              <a:rPr lang="zh-CN" sz="1800" dirty="0">
                <a:ea typeface="宋体" panose="02010600030101010101" pitchFamily="2" charset="-122"/>
              </a:rPr>
              <a:t>专用处理机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000" y="1406704"/>
            <a:ext cx="7790815" cy="175432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66.</a:t>
            </a:r>
            <a:r>
              <a:rPr lang="zh-CN" sz="1800" b="1" dirty="0">
                <a:ea typeface="宋体" panose="02010600030101010101" pitchFamily="2" charset="-122"/>
              </a:rPr>
              <a:t>（考研真题，</a:t>
            </a:r>
            <a:r>
              <a:rPr 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单项</a:t>
            </a:r>
            <a:r>
              <a:rPr lang="zh-CN" sz="1800" b="1" dirty="0">
                <a:ea typeface="宋体" panose="02010600030101010101" pitchFamily="2" charset="-122"/>
              </a:rPr>
              <a:t>选择题）</a:t>
            </a:r>
            <a:r>
              <a:rPr lang="zh-CN" sz="1800" dirty="0">
                <a:ea typeface="宋体" panose="02010600030101010101" pitchFamily="2" charset="-122"/>
              </a:rPr>
              <a:t>在主机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结构的系统中，由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A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代替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sz="1800" dirty="0">
                <a:ea typeface="宋体" panose="02010600030101010101" pitchFamily="2" charset="-122"/>
              </a:rPr>
              <a:t>完成与设备的通信。当用户进程发出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，转入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B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核心态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。设备独立性软件唤醒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C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</a:rPr>
              <a:t>设备驱动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进程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，组织通道程序，并启动通道，然后自行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D 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阻塞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sz="1800" dirty="0">
                <a:ea typeface="宋体" panose="02010600030101010101" pitchFamily="2" charset="-122"/>
              </a:rPr>
              <a:t>，当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完成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sz="1800" dirty="0">
                <a:ea typeface="宋体" panose="02010600030101010101" pitchFamily="2" charset="-122"/>
              </a:rPr>
              <a:t>相应通道发来的中断请求，再次唤醒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E   </a:t>
            </a:r>
            <a:r>
              <a:rPr lang="zh-CN" sz="1800" dirty="0">
                <a:ea typeface="宋体" panose="02010600030101010101" pitchFamily="2" charset="-122"/>
              </a:rPr>
              <a:t>操作，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C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</a:rPr>
              <a:t>设备驱动进程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把输入缓冲区的数据分离出来送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E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用户数据区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，并唤醒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F</a:t>
            </a:r>
            <a:r>
              <a:rPr lang="zh-CN" alt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请求者进程</a:t>
            </a:r>
            <a:r>
              <a:rPr lang="en-US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然后自行阻塞，等待新的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I/O</a:t>
            </a:r>
            <a:r>
              <a:rPr lang="zh-CN" sz="1800" dirty="0">
                <a:ea typeface="宋体" panose="02010600030101010101" pitchFamily="2" charset="-122"/>
              </a:rPr>
              <a:t>请求的到来。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14400" y="3257550"/>
          <a:ext cx="5382895" cy="1706880"/>
        </p:xfrm>
        <a:graphic>
          <a:graphicData uri="http://schemas.openxmlformats.org/drawingml/2006/table">
            <a:tbl>
              <a:tblPr/>
              <a:tblGrid>
                <a:gridCol w="293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通道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[9]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设备驱动进程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控制器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[10]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阻塞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 DMA 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[11] 挂起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端口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[12]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用户数据区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用户态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[13]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输出缓冲区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核心态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[14]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请求者进程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设备分配程序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[15]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输出进程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进程调度</a:t>
                      </a: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椭圆 3"/>
          <p:cNvSpPr/>
          <p:nvPr/>
        </p:nvSpPr>
        <p:spPr>
          <a:xfrm>
            <a:off x="3733800" y="106379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914400" y="349758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914400" y="431800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3886200" y="325755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3886200" y="349758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>
          <a:xfrm>
            <a:off x="3886200" y="390779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7"/>
            </p:custDataLst>
          </p:nvPr>
        </p:nvSpPr>
        <p:spPr>
          <a:xfrm>
            <a:off x="3886200" y="4318000"/>
            <a:ext cx="285750" cy="2171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bldLvl="0" animBg="1"/>
      <p:bldP spid="6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25" grpId="0" bldLvl="0" animBg="1"/>
      <p:bldP spid="25" grpId="1" animBg="1"/>
      <p:bldP spid="26" grpId="0" bldLvl="0" animBg="1"/>
      <p:bldP spid="2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  <a:sym typeface="+mn-ea"/>
              </a:rPr>
              <a:t>练习题</a:t>
            </a:r>
            <a:endParaRPr lang="zh-CN" altLang="en-US" sz="2100" b="1" dirty="0">
              <a:solidFill>
                <a:srgbClr val="7F7F7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600" y="1123950"/>
            <a:ext cx="73926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67.</a:t>
            </a:r>
            <a:r>
              <a:rPr lang="zh-CN" sz="1800" b="1" dirty="0">
                <a:ea typeface="宋体" panose="02010600030101010101" pitchFamily="2" charset="-122"/>
              </a:rPr>
              <a:t>（考研真题，单项选择题）</a:t>
            </a:r>
            <a:r>
              <a:rPr lang="zh-CN" sz="1800" dirty="0">
                <a:ea typeface="宋体" panose="02010600030101010101" pitchFamily="2" charset="-122"/>
              </a:rPr>
              <a:t>关于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控制方式，（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）控制方式使对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操作的组织和数据的传送能最大限度地独立运行而无</a:t>
            </a:r>
            <a:r>
              <a:rPr 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需</a:t>
            </a:r>
            <a:r>
              <a:rPr lang="zh-CN" sz="1800" dirty="0">
                <a:ea typeface="宋体" panose="02010600030101010101" pitchFamily="2" charset="-122"/>
              </a:rPr>
              <a:t>处理机的干预。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sz="1800" dirty="0">
                <a:ea typeface="宋体" panose="02010600030101010101" pitchFamily="2" charset="-122"/>
              </a:rPr>
              <a:t>．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sz="1800" dirty="0">
                <a:ea typeface="宋体" panose="02010600030101010101" pitchFamily="2" charset="-122"/>
              </a:rPr>
              <a:t>通道     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sz="1800" dirty="0">
                <a:ea typeface="宋体" panose="02010600030101010101" pitchFamily="2" charset="-122"/>
              </a:rPr>
              <a:t>．中断驱动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sz="1800" dirty="0">
                <a:ea typeface="宋体" panose="02010600030101010101" pitchFamily="2" charset="-122"/>
              </a:rPr>
              <a:t>．程序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      D</a:t>
            </a:r>
            <a:r>
              <a:rPr lang="zh-CN" sz="1800" dirty="0">
                <a:ea typeface="宋体" panose="02010600030101010101" pitchFamily="2" charset="-122"/>
              </a:rPr>
              <a:t>．直接存储器访问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I/O </a:t>
            </a:r>
            <a:endParaRPr lang="en-US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3000" y="2495550"/>
            <a:ext cx="790448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53.</a:t>
            </a:r>
            <a:r>
              <a:rPr lang="zh-CN" sz="1800" b="1" dirty="0">
                <a:ea typeface="宋体" panose="02010600030101010101" pitchFamily="2" charset="-122"/>
              </a:rPr>
              <a:t>（</a:t>
            </a:r>
            <a:r>
              <a:rPr lang="zh-CN" sz="1800" b="1" dirty="0">
                <a:solidFill>
                  <a:srgbClr val="000000"/>
                </a:solidFill>
                <a:ea typeface="宋体" panose="02010600030101010101" pitchFamily="2" charset="-122"/>
              </a:rPr>
              <a:t>考研真题</a:t>
            </a:r>
            <a:r>
              <a:rPr lang="zh-CN" sz="1800" b="1" dirty="0">
                <a:ea typeface="宋体" panose="02010600030101010101" pitchFamily="2" charset="-122"/>
              </a:rPr>
              <a:t>）</a:t>
            </a:r>
            <a:r>
              <a:rPr lang="zh-CN" sz="1800" dirty="0">
                <a:ea typeface="宋体" panose="02010600030101010101" pitchFamily="2" charset="-122"/>
              </a:rPr>
              <a:t>每当中断处理完成后，都将返回被中断进程被中断处继续执行。（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sz="1800" dirty="0">
                <a:ea typeface="宋体" panose="02010600030101010101" pitchFamily="2" charset="-122"/>
              </a:rPr>
              <a:t>）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54.</a:t>
            </a:r>
            <a:r>
              <a:rPr lang="zh-CN" sz="1800" b="1" dirty="0">
                <a:ea typeface="宋体" panose="02010600030101010101" pitchFamily="2" charset="-122"/>
              </a:rPr>
              <a:t>（</a:t>
            </a:r>
            <a:r>
              <a:rPr lang="zh-CN" sz="1800" b="1" dirty="0">
                <a:solidFill>
                  <a:srgbClr val="000000"/>
                </a:solidFill>
                <a:ea typeface="宋体" panose="02010600030101010101" pitchFamily="2" charset="-122"/>
              </a:rPr>
              <a:t>考研真题</a:t>
            </a:r>
            <a:r>
              <a:rPr lang="zh-CN" sz="1800" b="1" dirty="0">
                <a:ea typeface="宋体" panose="02010600030101010101" pitchFamily="2" charset="-122"/>
              </a:rPr>
              <a:t>）</a:t>
            </a:r>
            <a:r>
              <a:rPr 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通道所执行的通道程序存放在主机的内存中。</a:t>
            </a:r>
            <a:r>
              <a:rPr lang="zh-CN" sz="1800" dirty="0">
                <a:ea typeface="宋体" panose="02010600030101010101" pitchFamily="2" charset="-122"/>
              </a:rPr>
              <a:t>（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sz="1800" dirty="0">
                <a:ea typeface="宋体" panose="02010600030101010101" pitchFamily="2" charset="-122"/>
              </a:rPr>
              <a:t>）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1295400" y="198263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05000" y="2755900"/>
            <a:ext cx="320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√</a:t>
            </a: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620000" y="3028950"/>
            <a:ext cx="320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√</a:t>
            </a: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7" grpId="1"/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2308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7.4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系统的功能、模型和接口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800" y="717902"/>
            <a:ext cx="8686800" cy="96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+mn-ea"/>
              </a:rPr>
              <a:t>什么是I/O设备</a:t>
            </a:r>
            <a:endParaRPr lang="zh-CN" altLang="en-US" sz="1400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 dirty="0">
                <a:latin typeface="+mn-ea"/>
              </a:rPr>
              <a:t>“I/O”就是“输入/输出”(Input/Output)的意思</a:t>
            </a:r>
          </a:p>
          <a:p>
            <a:pPr>
              <a:lnSpc>
                <a:spcPct val="140000"/>
              </a:lnSpc>
            </a:pPr>
            <a:r>
              <a:rPr lang="zh-CN" altLang="en-US" sz="1400" dirty="0">
                <a:latin typeface="+mn-ea"/>
              </a:rPr>
              <a:t>I/O设备就是可以将数据输入到计算机，或者可以接收计算机输出数据的外部设备，属于计算机中的硬件部件</a:t>
            </a:r>
          </a:p>
        </p:txBody>
      </p:sp>
      <p:pic>
        <p:nvPicPr>
          <p:cNvPr id="100" name="图片 99"/>
          <p:cNvPicPr/>
          <p:nvPr/>
        </p:nvPicPr>
        <p:blipFill>
          <a:blip r:embed="rId2">
            <a:lum contrast="42000"/>
          </a:blip>
          <a:stretch>
            <a:fillRect/>
          </a:stretch>
        </p:blipFill>
        <p:spPr>
          <a:xfrm>
            <a:off x="2590800" y="1702056"/>
            <a:ext cx="3733800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213F3E-782A-44EB-BEE9-B2E4A290F974}"/>
              </a:ext>
            </a:extLst>
          </p:cNvPr>
          <p:cNvSpPr txBox="1"/>
          <p:nvPr/>
        </p:nvSpPr>
        <p:spPr>
          <a:xfrm>
            <a:off x="1447800" y="3169515"/>
            <a:ext cx="541366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系统主要管理：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对应的设备控制器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72DAF8-ADF0-4B1B-9336-EC04A8B6EDD5}"/>
              </a:ext>
            </a:extLst>
          </p:cNvPr>
          <p:cNvSpPr txBox="1"/>
          <p:nvPr/>
        </p:nvSpPr>
        <p:spPr>
          <a:xfrm>
            <a:off x="1803266" y="3714497"/>
            <a:ext cx="4929555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其主要任务：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）完成用户提出的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）提高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速度，提高设备利用率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更高层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进程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方便使用设备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提供手段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0" y="1276350"/>
            <a:ext cx="5803900" cy="3765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134B7A-8E6F-6230-CD05-B0484C996287}"/>
              </a:ext>
            </a:extLst>
          </p:cNvPr>
          <p:cNvSpPr txBox="1"/>
          <p:nvPr/>
        </p:nvSpPr>
        <p:spPr>
          <a:xfrm>
            <a:off x="762000" y="742950"/>
            <a:ext cx="223651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设备驱动程序介绍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02AAA6-9211-4761-F4EF-52707A177899}"/>
              </a:ext>
            </a:extLst>
          </p:cNvPr>
          <p:cNvSpPr txBox="1"/>
          <p:nvPr/>
        </p:nvSpPr>
        <p:spPr>
          <a:xfrm>
            <a:off x="457200" y="1733550"/>
            <a:ext cx="8020144" cy="22095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设备处理程序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又称为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设备驱动程序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系统高层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设备控制器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之间的通信程序，主要任务：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接收上层软件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抽象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命令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，转换为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具体参数发给设备控制器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启动设备执行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将由设备控制器发来的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信号传送给上层软件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驱动程序与硬件密切相关，应为每类设备配置一种驱动程序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532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7.4.1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设备驱动程序的处理过程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9600" y="523240"/>
            <a:ext cx="8130540" cy="1132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设备驱动程序的功能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latin typeface="+mn-ea"/>
                <a:sym typeface="+mn-ea"/>
              </a:rPr>
              <a:t>设备驱动程序与硬件直接相关，用于接收上层软件发来的抽象</a:t>
            </a:r>
            <a:r>
              <a:rPr lang="en-US" altLang="zh-CN" sz="1650" dirty="0">
                <a:latin typeface="+mn-ea"/>
                <a:sym typeface="+mn-ea"/>
              </a:rPr>
              <a:t>I/O</a:t>
            </a:r>
            <a:r>
              <a:rPr lang="zh-CN" altLang="en-US" sz="1650" dirty="0">
                <a:latin typeface="+mn-ea"/>
                <a:sym typeface="+mn-ea"/>
              </a:rPr>
              <a:t>请求，驱动 I/O 设备工作的驱动程序；响应由设备控制器发来的中断请求。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5A54F8-8EAE-4F1E-8ABE-FB9F5D2B5817}"/>
              </a:ext>
            </a:extLst>
          </p:cNvPr>
          <p:cNvSpPr txBox="1"/>
          <p:nvPr/>
        </p:nvSpPr>
        <p:spPr>
          <a:xfrm>
            <a:off x="287185" y="1809750"/>
            <a:ext cx="8452955" cy="2919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接受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设备无关层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软件的命令、参数，将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抽象命令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转换为与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设备相关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2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底层操作序列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检查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请求合法性，了解设备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工作状态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传递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设备操作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有关参数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2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设置设备工作方式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发出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命令。若设备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空闲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便启动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设备完成操作；若设备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忙碌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则将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2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请求挂在设备队列上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及时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响应设备控制器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中断请求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，根据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中断类型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调用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相应中断处理程序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7.4.1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520BB7-CFF8-45AC-881A-2796178C84AC}"/>
              </a:ext>
            </a:extLst>
          </p:cNvPr>
          <p:cNvSpPr txBox="1"/>
          <p:nvPr/>
        </p:nvSpPr>
        <p:spPr>
          <a:xfrm>
            <a:off x="55379" y="1200150"/>
            <a:ext cx="9033242" cy="26269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设备驱动程序的特点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）实现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设备无关层软件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和设备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之间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通信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转换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的程序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设备控制器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以及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硬件特性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紧密相关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设备所采用的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控制方式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紧密相关，如中断驱动和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DMA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）由于设备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硬件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紧密相关，所以部分用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汇编语言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编写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应允许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可重入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正在运行的驱动程序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被调用完成前又被调用</a:t>
            </a:r>
          </a:p>
        </p:txBody>
      </p:sp>
    </p:spTree>
    <p:extLst>
      <p:ext uri="{BB962C8B-B14F-4D97-AF65-F5344CB8AC3E}">
        <p14:creationId xmlns:p14="http://schemas.microsoft.com/office/powerpoint/2010/main" val="27283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7.4.1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520BB7-CFF8-45AC-881A-2796178C84AC}"/>
              </a:ext>
            </a:extLst>
          </p:cNvPr>
          <p:cNvSpPr txBox="1"/>
          <p:nvPr/>
        </p:nvSpPr>
        <p:spPr>
          <a:xfrm>
            <a:off x="55379" y="1200150"/>
            <a:ext cx="8869736" cy="27148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25755" lvl="1" indent="0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设备处理方式：</a:t>
            </a: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+mn-ea"/>
              </a:rPr>
              <a:t>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每类设备</a:t>
            </a:r>
            <a:r>
              <a:rPr lang="zh-CN" altLang="zh-CN" sz="2000" dirty="0">
                <a:latin typeface="+mn-ea"/>
              </a:rPr>
              <a:t>设置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一个进程</a:t>
            </a:r>
            <a:r>
              <a:rPr lang="zh-CN" altLang="zh-CN" sz="2000" dirty="0">
                <a:latin typeface="+mn-ea"/>
              </a:rPr>
              <a:t>，专门用于执行这类设备的</a:t>
            </a:r>
            <a:r>
              <a:rPr lang="en-US" altLang="zh-CN" sz="2000" dirty="0">
                <a:latin typeface="+mn-ea"/>
              </a:rPr>
              <a:t>I/O</a:t>
            </a:r>
            <a:r>
              <a:rPr lang="zh-CN" altLang="zh-CN" sz="2000" dirty="0">
                <a:latin typeface="+mn-ea"/>
              </a:rPr>
              <a:t>操作</a:t>
            </a:r>
            <a:endParaRPr lang="en-US" altLang="zh-CN" sz="2000" dirty="0">
              <a:latin typeface="+mn-ea"/>
            </a:endParaRPr>
          </a:p>
          <a:p>
            <a:pPr marL="97155" lvl="1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</a:pPr>
            <a:r>
              <a:rPr lang="zh-CN" altLang="en-US" sz="2000" dirty="0">
                <a:latin typeface="+mn-ea"/>
              </a:rPr>
              <a:t>     如：交互式终端进程、打印进程等</a:t>
            </a:r>
            <a:endParaRPr lang="en-US" altLang="zh-CN" sz="20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+mn-ea"/>
              </a:rPr>
              <a:t>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整个系统</a:t>
            </a:r>
            <a:r>
              <a:rPr lang="zh-CN" altLang="zh-CN" sz="2000" dirty="0">
                <a:latin typeface="+mn-ea"/>
              </a:rPr>
              <a:t>中设置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一个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进程</a:t>
            </a:r>
            <a:r>
              <a:rPr lang="zh-CN" altLang="zh-CN" sz="2000" dirty="0">
                <a:latin typeface="+mn-ea"/>
              </a:rPr>
              <a:t>，专门用于执行系统中各类设备的</a:t>
            </a:r>
            <a:r>
              <a:rPr lang="en-US" altLang="zh-CN" sz="2000" dirty="0">
                <a:latin typeface="+mn-ea"/>
              </a:rPr>
              <a:t>I/O</a:t>
            </a:r>
            <a:r>
              <a:rPr lang="zh-CN" altLang="zh-CN" sz="2000" dirty="0">
                <a:latin typeface="+mn-ea"/>
              </a:rPr>
              <a:t>操作</a:t>
            </a:r>
            <a:endParaRPr lang="en-US" altLang="zh-CN" sz="2000" dirty="0">
              <a:latin typeface="+mn-ea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不设</a:t>
            </a:r>
            <a:r>
              <a:rPr lang="zh-CN" altLang="zh-CN" sz="2000" dirty="0">
                <a:latin typeface="+mn-ea"/>
              </a:rPr>
              <a:t>置专门的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设备处理进程</a:t>
            </a:r>
            <a:r>
              <a:rPr lang="zh-CN" altLang="zh-CN" sz="2000" dirty="0">
                <a:latin typeface="+mn-ea"/>
              </a:rPr>
              <a:t>，而只为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各类设备</a:t>
            </a:r>
            <a:r>
              <a:rPr lang="zh-CN" altLang="zh-CN" sz="2000" dirty="0">
                <a:latin typeface="+mn-ea"/>
              </a:rPr>
              <a:t>设置相应的设备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驱动程序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97155" lvl="1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以供调用（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普遍采用方式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482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7.4.2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设备驱动程序的执行过程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4AE1D0-F9F0-43A3-A635-A183F4FF5E0E}"/>
              </a:ext>
            </a:extLst>
          </p:cNvPr>
          <p:cNvSpPr txBox="1"/>
          <p:nvPr/>
        </p:nvSpPr>
        <p:spPr>
          <a:xfrm>
            <a:off x="914400" y="590550"/>
            <a:ext cx="7239000" cy="7774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驱动程序主要任务：启动</a:t>
            </a:r>
            <a:r>
              <a:rPr lang="zh-CN" altLang="en-US" dirty="0">
                <a:solidFill>
                  <a:srgbClr val="FF0000"/>
                </a:solidFill>
              </a:rPr>
              <a:t>指定设备</a:t>
            </a:r>
            <a:r>
              <a:rPr lang="zh-CN" altLang="en-US" dirty="0"/>
              <a:t>，完成上层指定的</a:t>
            </a:r>
            <a:r>
              <a:rPr lang="zh-CN" altLang="en-US" dirty="0">
                <a:solidFill>
                  <a:srgbClr val="FF0000"/>
                </a:solidFill>
              </a:rPr>
              <a:t>I/O工作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启动前先完成必要</a:t>
            </a:r>
            <a:r>
              <a:rPr lang="zh-CN" altLang="en-US" dirty="0">
                <a:solidFill>
                  <a:srgbClr val="FF0000"/>
                </a:solidFill>
              </a:rPr>
              <a:t>准备工作</a:t>
            </a:r>
            <a:r>
              <a:rPr lang="zh-CN" altLang="en-US" dirty="0"/>
              <a:t>，最后向设备控制器发送</a:t>
            </a:r>
            <a:r>
              <a:rPr lang="zh-CN" altLang="en-US" dirty="0">
                <a:solidFill>
                  <a:srgbClr val="FF0000"/>
                </a:solidFill>
              </a:rPr>
              <a:t>启动命令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116C77-E523-4A64-86FD-781F2067A23B}"/>
              </a:ext>
            </a:extLst>
          </p:cNvPr>
          <p:cNvGrpSpPr/>
          <p:nvPr/>
        </p:nvGrpSpPr>
        <p:grpSpPr>
          <a:xfrm>
            <a:off x="381000" y="1428750"/>
            <a:ext cx="8108156" cy="2230867"/>
            <a:chOff x="381000" y="2190750"/>
            <a:chExt cx="8108156" cy="22308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AC3279A-0EBF-439C-95BC-D4166D9A19A4}"/>
                </a:ext>
              </a:extLst>
            </p:cNvPr>
            <p:cNvSpPr txBox="1"/>
            <p:nvPr/>
          </p:nvSpPr>
          <p:spPr>
            <a:xfrm>
              <a:off x="381000" y="2190750"/>
              <a:ext cx="8108156" cy="2230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40000"/>
                </a:lnSpc>
                <a:buAutoNum type="arabicPlain"/>
              </a:pPr>
              <a:r>
                <a:rPr lang="zh-CN" altLang="en-US" sz="2000" dirty="0"/>
                <a:t>将</a:t>
              </a:r>
              <a:r>
                <a:rPr lang="zh-CN" altLang="en-US" sz="2000" dirty="0">
                  <a:solidFill>
                    <a:srgbClr val="FF0000"/>
                  </a:solidFill>
                </a:rPr>
                <a:t>抽象要求</a:t>
              </a:r>
              <a:r>
                <a:rPr lang="zh-CN" altLang="en-US" sz="2000" dirty="0"/>
                <a:t>转换为</a:t>
              </a:r>
              <a:r>
                <a:rPr lang="zh-CN" altLang="en-US" sz="2000" dirty="0">
                  <a:solidFill>
                    <a:srgbClr val="FF0000"/>
                  </a:solidFill>
                </a:rPr>
                <a:t>具体要求</a:t>
              </a:r>
              <a:r>
                <a:rPr lang="zh-CN" altLang="en-US" sz="2000" dirty="0"/>
                <a:t>：如</a:t>
              </a:r>
              <a:r>
                <a:rPr lang="zh-CN" altLang="en-US" sz="2000" dirty="0">
                  <a:solidFill>
                    <a:srgbClr val="FF0000"/>
                  </a:solidFill>
                </a:rPr>
                <a:t>逻辑块号</a:t>
              </a:r>
              <a:r>
                <a:rPr lang="zh-CN" altLang="en-US" sz="2000" dirty="0"/>
                <a:t>转</a:t>
              </a:r>
              <a:r>
                <a:rPr lang="zh-CN" altLang="en-US" sz="2000" dirty="0">
                  <a:solidFill>
                    <a:srgbClr val="FF0000"/>
                  </a:solidFill>
                </a:rPr>
                <a:t>磁盘地址</a:t>
              </a:r>
              <a:r>
                <a:rPr lang="zh-CN" altLang="en-US" sz="2000" dirty="0"/>
                <a:t>	</a:t>
              </a:r>
              <a:endParaRPr lang="en-US" altLang="zh-CN" sz="2000" dirty="0"/>
            </a:p>
            <a:p>
              <a:pPr marL="342900" indent="-342900">
                <a:lnSpc>
                  <a:spcPct val="150000"/>
                </a:lnSpc>
                <a:buAutoNum type="arabicPlain"/>
              </a:pPr>
              <a:r>
                <a:rPr lang="zh-CN" altLang="en-US" sz="2000" dirty="0"/>
                <a:t>检查服务请求合法性：比如，</a:t>
              </a:r>
              <a:r>
                <a:rPr lang="zh-CN" altLang="en-US" sz="2000" dirty="0">
                  <a:solidFill>
                    <a:srgbClr val="FF0000"/>
                  </a:solidFill>
                </a:rPr>
                <a:t>从打印机读</a:t>
              </a:r>
              <a:r>
                <a:rPr lang="zh-CN" altLang="en-US" sz="2000" dirty="0"/>
                <a:t>数据，向</a:t>
              </a:r>
              <a:r>
                <a:rPr lang="zh-CN" altLang="en-US" sz="2000" dirty="0">
                  <a:solidFill>
                    <a:srgbClr val="FF0000"/>
                  </a:solidFill>
                </a:rPr>
                <a:t>只读文件</a:t>
              </a:r>
              <a:r>
                <a:rPr lang="zh-CN" altLang="en-US" sz="2000" dirty="0"/>
                <a:t>写入</a:t>
              </a:r>
              <a:endParaRPr lang="en-US" altLang="zh-CN" sz="2000" dirty="0"/>
            </a:p>
            <a:p>
              <a:pPr marL="342900" indent="-342900">
                <a:lnSpc>
                  <a:spcPct val="140000"/>
                </a:lnSpc>
                <a:buAutoNum type="arabicPlain"/>
              </a:pPr>
              <a:r>
                <a:rPr lang="zh-CN" altLang="en-US" sz="2000" dirty="0"/>
                <a:t>检查设备状态：是否就绪状态? 读状态寄存器</a:t>
              </a:r>
              <a:endParaRPr lang="en-US" altLang="zh-CN" sz="2000" dirty="0"/>
            </a:p>
            <a:p>
              <a:pPr marL="342900" indent="-342900">
                <a:lnSpc>
                  <a:spcPct val="140000"/>
                </a:lnSpc>
                <a:buAutoNum type="arabicPlain"/>
              </a:pPr>
              <a:r>
                <a:rPr lang="zh-CN" altLang="en-US" sz="2000" dirty="0"/>
                <a:t>传送必要参数：命令R</a:t>
              </a:r>
              <a:r>
                <a:rPr lang="en-US" altLang="zh-CN" sz="2000" dirty="0" err="1"/>
                <a:t>eg</a:t>
              </a:r>
              <a:r>
                <a:rPr lang="zh-CN" altLang="en-US" sz="2000" dirty="0"/>
                <a:t>、工作模式，设定波特率，校验方式等</a:t>
              </a:r>
              <a:endParaRPr lang="en-US" altLang="zh-CN" sz="2000" dirty="0"/>
            </a:p>
            <a:p>
              <a:pPr marL="342900" indent="-342900">
                <a:lnSpc>
                  <a:spcPct val="140000"/>
                </a:lnSpc>
                <a:buAutoNum type="arabicPlain"/>
              </a:pPr>
              <a:r>
                <a:rPr lang="zh-CN" altLang="en-US" sz="2000" dirty="0"/>
                <a:t>启动</a:t>
              </a:r>
              <a:r>
                <a:rPr lang="en-US" altLang="zh-CN" sz="2000" dirty="0"/>
                <a:t>IO</a:t>
              </a:r>
              <a:r>
                <a:rPr lang="zh-CN" altLang="en-US" sz="2000" dirty="0"/>
                <a:t>设备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93310B-8689-4568-84ED-67067A7CB984}"/>
                </a:ext>
              </a:extLst>
            </p:cNvPr>
            <p:cNvSpPr txBox="1"/>
            <p:nvPr/>
          </p:nvSpPr>
          <p:spPr>
            <a:xfrm>
              <a:off x="4800600" y="4019550"/>
              <a:ext cx="1786890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每秒钟传输的二进制比特数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444FE0B-2CBA-4FAE-83C6-32B6C59528C5}"/>
              </a:ext>
            </a:extLst>
          </p:cNvPr>
          <p:cNvSpPr txBox="1"/>
          <p:nvPr/>
        </p:nvSpPr>
        <p:spPr>
          <a:xfrm>
            <a:off x="502444" y="4019550"/>
            <a:ext cx="7380547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发出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操作后会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阻塞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，直到设备控制器发出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中断再唤醒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具体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传送操作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设备控制器完成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，实现设备与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并行</a:t>
            </a:r>
          </a:p>
        </p:txBody>
      </p:sp>
    </p:spTree>
    <p:extLst>
      <p:ext uri="{BB962C8B-B14F-4D97-AF65-F5344CB8AC3E}">
        <p14:creationId xmlns:p14="http://schemas.microsoft.com/office/powerpoint/2010/main" val="2204048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7.4.3 </a:t>
            </a:r>
            <a:r>
              <a:rPr lang="zh-CN" altLang="en-US" sz="2100" b="1" dirty="0">
                <a:solidFill>
                  <a:srgbClr val="7F7F7F"/>
                </a:solidFill>
              </a:rPr>
              <a:t>设备驱动程序的框架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381000" y="1215390"/>
            <a:ext cx="4343400" cy="22523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/>
              <a:t>设备</a:t>
            </a:r>
            <a:r>
              <a:rPr lang="zh-CN" altLang="en-US" dirty="0">
                <a:solidFill>
                  <a:srgbClr val="FF0000"/>
                </a:solidFill>
              </a:rPr>
              <a:t>驱动程序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外界的接口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设备驱动程序与</a:t>
            </a:r>
            <a:r>
              <a:rPr lang="zh-CN" altLang="en-US" sz="1800" dirty="0">
                <a:solidFill>
                  <a:srgbClr val="0000FF"/>
                </a:solidFill>
              </a:rPr>
              <a:t>操作系统内核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设备驱动程序与</a:t>
            </a:r>
            <a:r>
              <a:rPr lang="zh-CN" altLang="en-US" sz="1800" dirty="0">
                <a:solidFill>
                  <a:srgbClr val="0000FF"/>
                </a:solidFill>
              </a:rPr>
              <a:t>系统引导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设备驱动程序与</a:t>
            </a:r>
            <a:r>
              <a:rPr lang="zh-CN" altLang="en-US" sz="1800" dirty="0">
                <a:solidFill>
                  <a:srgbClr val="0000FF"/>
                </a:solidFill>
              </a:rPr>
              <a:t>设备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的接口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4953000" y="1215368"/>
            <a:ext cx="3886199" cy="27279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/>
              <a:t>设备</a:t>
            </a:r>
            <a:r>
              <a:rPr lang="zh-CN" altLang="en-US" dirty="0">
                <a:solidFill>
                  <a:srgbClr val="FF0000"/>
                </a:solidFill>
              </a:rPr>
              <a:t>驱动程序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组成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设备</a:t>
            </a:r>
            <a:r>
              <a:rPr lang="zh-CN" altLang="en-US" sz="1800" dirty="0">
                <a:solidFill>
                  <a:srgbClr val="FF0000"/>
                </a:solidFill>
              </a:rPr>
              <a:t>驱动程序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FF0000"/>
                </a:solidFill>
              </a:rPr>
              <a:t>注册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FF0000"/>
                </a:solidFill>
              </a:rPr>
              <a:t>注销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设备的</a:t>
            </a:r>
            <a:r>
              <a:rPr lang="zh-CN" altLang="en-US" sz="1800" dirty="0">
                <a:solidFill>
                  <a:srgbClr val="FF0000"/>
                </a:solidFill>
              </a:rPr>
              <a:t>打开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FF0000"/>
                </a:solidFill>
              </a:rPr>
              <a:t>释放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设备的</a:t>
            </a:r>
            <a:r>
              <a:rPr lang="zh-CN" altLang="en-US" sz="1800" dirty="0">
                <a:solidFill>
                  <a:srgbClr val="FF0000"/>
                </a:solidFill>
              </a:rPr>
              <a:t>读</a:t>
            </a:r>
            <a:r>
              <a:rPr lang="en-US" altLang="zh-CN" sz="1800" dirty="0">
                <a:solidFill>
                  <a:srgbClr val="FF0000"/>
                </a:solidFill>
              </a:rPr>
              <a:t>/</a:t>
            </a:r>
            <a:r>
              <a:rPr lang="zh-CN" altLang="en-US" sz="1800" dirty="0">
                <a:solidFill>
                  <a:srgbClr val="FF0000"/>
                </a:solidFill>
              </a:rPr>
              <a:t>写操作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设备的</a:t>
            </a:r>
            <a:r>
              <a:rPr lang="zh-CN" altLang="en-US" sz="1800" dirty="0">
                <a:solidFill>
                  <a:srgbClr val="FF0000"/>
                </a:solidFill>
              </a:rPr>
              <a:t>控制操作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设备的</a:t>
            </a:r>
            <a:r>
              <a:rPr lang="zh-CN" altLang="en-US" sz="1800" dirty="0">
                <a:solidFill>
                  <a:srgbClr val="FF0000"/>
                </a:solidFill>
              </a:rPr>
              <a:t>中断与轮询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211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7.5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与设备无关的</a:t>
            </a:r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I/O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 </a:t>
            </a:r>
            <a:r>
              <a:rPr lang="zh-CN" altLang="en-US" sz="2100" b="1" dirty="0">
                <a:solidFill>
                  <a:srgbClr val="7F7F7F"/>
                </a:solidFill>
              </a:rPr>
              <a:t>与设备无关的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软件</a:t>
            </a:r>
          </a:p>
        </p:txBody>
      </p:sp>
      <p:grpSp>
        <p:nvGrpSpPr>
          <p:cNvPr id="5" name="í$1iďè"/>
          <p:cNvGrpSpPr/>
          <p:nvPr/>
        </p:nvGrpSpPr>
        <p:grpSpPr>
          <a:xfrm>
            <a:off x="304800" y="953769"/>
            <a:ext cx="8610600" cy="1576783"/>
            <a:chOff x="360332" y="1712614"/>
            <a:chExt cx="11480800" cy="2102377"/>
          </a:xfrm>
        </p:grpSpPr>
        <p:sp>
          <p:nvSpPr>
            <p:cNvPr id="6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Sḻiḍé"/>
            <p:cNvSpPr txBox="1"/>
            <p:nvPr/>
          </p:nvSpPr>
          <p:spPr>
            <a:xfrm>
              <a:off x="360332" y="2112437"/>
              <a:ext cx="11480800" cy="170255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3000"/>
                </a:lnSpc>
              </a:pPr>
              <a:r>
                <a:rPr lang="zh-CN" altLang="en-US" dirty="0">
                  <a:sym typeface="Wingdings" panose="05000000000000000000" pitchFamily="2" charset="2"/>
                </a:rPr>
                <a:t>为了提高</a:t>
              </a:r>
              <a:r>
                <a:rPr lang="en-US" altLang="zh-CN" dirty="0">
                  <a:sym typeface="Wingdings" panose="05000000000000000000" pitchFamily="2" charset="2"/>
                </a:rPr>
                <a:t>OS</a:t>
              </a:r>
              <a:r>
                <a:rPr lang="zh-CN" altLang="en-US" dirty="0">
                  <a:sym typeface="Wingdings" panose="05000000000000000000" pitchFamily="2" charset="2"/>
                </a:rPr>
                <a:t>的可适应性和可扩展性，在现代</a:t>
              </a:r>
              <a:r>
                <a:rPr lang="en-US" altLang="zh-CN" dirty="0">
                  <a:sym typeface="Wingdings" panose="05000000000000000000" pitchFamily="2" charset="2"/>
                </a:rPr>
                <a:t>OS</a:t>
              </a:r>
              <a:r>
                <a:rPr lang="zh-CN" altLang="en-US" dirty="0">
                  <a:sym typeface="Wingdings" panose="05000000000000000000" pitchFamily="2" charset="2"/>
                </a:rPr>
                <a:t>中都无一例外地增加了与设备无关的</a:t>
              </a:r>
              <a:r>
                <a:rPr lang="en-US" altLang="zh-CN" dirty="0">
                  <a:sym typeface="Wingdings" panose="05000000000000000000" pitchFamily="2" charset="2"/>
                </a:rPr>
                <a:t>I/O</a:t>
              </a:r>
              <a:r>
                <a:rPr lang="zh-CN" altLang="en-US" dirty="0">
                  <a:sym typeface="Wingdings" panose="05000000000000000000" pitchFamily="2" charset="2"/>
                </a:rPr>
                <a:t>软件，以实现了</a:t>
              </a:r>
              <a:r>
                <a:rPr lang="zh-CN" altLang="en-US" b="1" u="sng" dirty="0">
                  <a:solidFill>
                    <a:srgbClr val="0000FF"/>
                  </a:solidFill>
                  <a:sym typeface="Wingdings" panose="05000000000000000000" pitchFamily="2" charset="2"/>
                </a:rPr>
                <a:t>设备独立性</a:t>
              </a:r>
              <a:r>
                <a:rPr lang="zh-CN" altLang="en-US" dirty="0">
                  <a:sym typeface="Wingdings" panose="05000000000000000000" pitchFamily="2" charset="2"/>
                </a:rPr>
                <a:t>，也称</a:t>
              </a:r>
              <a:r>
                <a:rPr lang="zh-CN" altLang="en-US" b="1" u="sng" dirty="0">
                  <a:solidFill>
                    <a:srgbClr val="0000FF"/>
                  </a:solidFill>
                  <a:sym typeface="Wingdings" panose="05000000000000000000" pitchFamily="2" charset="2"/>
                </a:rPr>
                <a:t>设备无关性</a:t>
              </a:r>
              <a:r>
                <a:rPr lang="zh-CN" altLang="en-US" sz="2100" dirty="0">
                  <a:sym typeface="Wingdings" panose="05000000000000000000" pitchFamily="2" charset="2"/>
                </a:rPr>
                <a:t>。</a:t>
              </a:r>
              <a:endParaRPr lang="en-US" altLang="zh-CN" sz="2100" dirty="0">
                <a:sym typeface="Wingdings" panose="05000000000000000000" pitchFamily="2" charset="2"/>
              </a:endParaRPr>
            </a:p>
          </p:txBody>
        </p:sp>
      </p:grpSp>
      <p:grpSp>
        <p:nvGrpSpPr>
          <p:cNvPr id="8" name="išḷîḓé"/>
          <p:cNvGrpSpPr/>
          <p:nvPr/>
        </p:nvGrpSpPr>
        <p:grpSpPr>
          <a:xfrm>
            <a:off x="304800" y="2462339"/>
            <a:ext cx="8091241" cy="1090827"/>
            <a:chOff x="360332" y="3427740"/>
            <a:chExt cx="10788322" cy="1454436"/>
          </a:xfrm>
        </p:grpSpPr>
        <p:sp>
          <p:nvSpPr>
            <p:cNvPr id="9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ľîḓè"/>
            <p:cNvSpPr txBox="1"/>
            <p:nvPr/>
          </p:nvSpPr>
          <p:spPr>
            <a:xfrm>
              <a:off x="360332" y="3427740"/>
              <a:ext cx="10788322" cy="145443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3000"/>
                </a:lnSpc>
              </a:pPr>
              <a:r>
                <a:rPr lang="zh-CN" altLang="en-US" dirty="0"/>
                <a:t>为实现设备独立性，必须在设备驱动程序之上设置一层软件，称为</a:t>
              </a:r>
              <a:r>
                <a:rPr lang="zh-CN" altLang="en-US" b="1" u="sng" dirty="0">
                  <a:solidFill>
                    <a:srgbClr val="0000FF"/>
                  </a:solidFill>
                </a:rPr>
                <a:t>与设备无关的</a:t>
              </a:r>
              <a:r>
                <a:rPr lang="en-US" altLang="zh-CN" b="1" u="sng" dirty="0">
                  <a:solidFill>
                    <a:srgbClr val="FF0000"/>
                  </a:solidFill>
                </a:rPr>
                <a:t>I/O</a:t>
              </a:r>
              <a:r>
                <a:rPr lang="zh-CN" altLang="en-US" b="1" u="sng" dirty="0">
                  <a:solidFill>
                    <a:srgbClr val="FF0000"/>
                  </a:solidFill>
                </a:rPr>
                <a:t>软件</a:t>
              </a:r>
              <a:r>
                <a:rPr lang="zh-CN" altLang="en-US" dirty="0"/>
                <a:t>，或设备独立性软件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1000" y="3739255"/>
            <a:ext cx="8382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/>
              <a:t>设备独立型软件，可以实现</a:t>
            </a:r>
            <a:r>
              <a:rPr lang="zh-CN" altLang="en-US" sz="1800" dirty="0">
                <a:solidFill>
                  <a:srgbClr val="FF0000"/>
                </a:solidFill>
              </a:rPr>
              <a:t>用户程序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FF0000"/>
                </a:solidFill>
              </a:rPr>
              <a:t>设备驱动器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FF0000"/>
                </a:solidFill>
              </a:rPr>
              <a:t>统一接口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FF0000"/>
                </a:solidFill>
              </a:rPr>
              <a:t>设备保护</a:t>
            </a:r>
            <a:r>
              <a:rPr lang="zh-CN" altLang="en-US" sz="1800" dirty="0"/>
              <a:t>及</a:t>
            </a:r>
            <a:r>
              <a:rPr lang="zh-CN" altLang="en-US" sz="1800" dirty="0">
                <a:solidFill>
                  <a:srgbClr val="FF0000"/>
                </a:solidFill>
              </a:rPr>
              <a:t>设备分配与释放等</a:t>
            </a:r>
            <a:r>
              <a:rPr lang="zh-CN" altLang="en-US" sz="1800" dirty="0"/>
              <a:t>，使</a:t>
            </a:r>
            <a:r>
              <a:rPr lang="zh-CN" altLang="en-US" sz="1800" dirty="0">
                <a:solidFill>
                  <a:srgbClr val="FF0000"/>
                </a:solidFill>
              </a:rPr>
              <a:t>应用程序不局限于具体的物理设备</a:t>
            </a:r>
            <a:r>
              <a:rPr lang="zh-CN" altLang="en-US" sz="1800" dirty="0"/>
              <a:t>，提高了 I/O 系统可适应性和可扩展性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00BB35-9424-4045-BD4D-A8BFE1AFC255}"/>
              </a:ext>
            </a:extLst>
          </p:cNvPr>
          <p:cNvSpPr txBox="1"/>
          <p:nvPr/>
        </p:nvSpPr>
        <p:spPr>
          <a:xfrm>
            <a:off x="381000" y="870505"/>
            <a:ext cx="71096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设备无关性</a:t>
            </a:r>
            <a:r>
              <a:rPr lang="zh-CN" altLang="en-US" dirty="0"/>
              <a:t>含义：</a:t>
            </a:r>
            <a:r>
              <a:rPr lang="zh-CN" altLang="en-US" dirty="0">
                <a:solidFill>
                  <a:srgbClr val="FF0000"/>
                </a:solidFill>
              </a:rPr>
              <a:t>应用程序</a:t>
            </a:r>
            <a:r>
              <a:rPr lang="zh-CN" altLang="en-US" dirty="0"/>
              <a:t>所用的设备</a:t>
            </a:r>
            <a:r>
              <a:rPr lang="zh-CN" altLang="en-US" dirty="0">
                <a:solidFill>
                  <a:srgbClr val="FF0000"/>
                </a:solidFill>
              </a:rPr>
              <a:t>不局限</a:t>
            </a:r>
            <a:r>
              <a:rPr lang="zh-CN" altLang="en-US" dirty="0"/>
              <a:t>于某个</a:t>
            </a:r>
            <a:r>
              <a:rPr lang="zh-CN" altLang="en-US" dirty="0">
                <a:solidFill>
                  <a:srgbClr val="FF0000"/>
                </a:solidFill>
              </a:rPr>
              <a:t>具体的物理设备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700B3D-3A26-4993-BA2F-07767272E200}"/>
              </a:ext>
            </a:extLst>
          </p:cNvPr>
          <p:cNvPicPr/>
          <p:nvPr/>
        </p:nvPicPr>
        <p:blipFill rotWithShape="1">
          <a:blip r:embed="rId2"/>
          <a:srcRect l="34136" t="6255" r="34355" b="23103"/>
          <a:stretch/>
        </p:blipFill>
        <p:spPr>
          <a:xfrm>
            <a:off x="7772400" y="0"/>
            <a:ext cx="1371600" cy="1428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 </a:t>
            </a:r>
            <a:r>
              <a:rPr lang="zh-CN" altLang="en-US" sz="2100" b="1" dirty="0">
                <a:solidFill>
                  <a:srgbClr val="7F7F7F"/>
                </a:solidFill>
              </a:rPr>
              <a:t>与设备无关的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软件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00BB35-9424-4045-BD4D-A8BFE1AFC255}"/>
              </a:ext>
            </a:extLst>
          </p:cNvPr>
          <p:cNvSpPr txBox="1"/>
          <p:nvPr/>
        </p:nvSpPr>
        <p:spPr>
          <a:xfrm>
            <a:off x="990600" y="971550"/>
            <a:ext cx="1569660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设备无关性：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469E53-CB7E-4A0F-A4B9-3036941B9BAE}"/>
              </a:ext>
            </a:extLst>
          </p:cNvPr>
          <p:cNvSpPr txBox="1"/>
          <p:nvPr/>
        </p:nvSpPr>
        <p:spPr>
          <a:xfrm>
            <a:off x="914400" y="1581150"/>
            <a:ext cx="7879080" cy="21236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场景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某型号打印机，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用物理设备名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访问打印机进行打印，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当更换其他品牌打印机后，程序找不到原打印机的设备名，打印失败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场景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该打印机被占用，还有其他打印机空闲</a:t>
            </a:r>
          </a:p>
        </p:txBody>
      </p:sp>
    </p:spTree>
    <p:extLst>
      <p:ext uri="{BB962C8B-B14F-4D97-AF65-F5344CB8AC3E}">
        <p14:creationId xmlns:p14="http://schemas.microsoft.com/office/powerpoint/2010/main" val="22365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FB8EB-63A1-6FE0-5420-A523936E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5" r="34890" b="65379"/>
          <a:stretch/>
        </p:blipFill>
        <p:spPr>
          <a:xfrm>
            <a:off x="228600" y="590550"/>
            <a:ext cx="2599479" cy="1524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B3D678-157B-4131-BF96-24EF7A8423C6}"/>
              </a:ext>
            </a:extLst>
          </p:cNvPr>
          <p:cNvSpPr txBox="1"/>
          <p:nvPr/>
        </p:nvSpPr>
        <p:spPr>
          <a:xfrm>
            <a:off x="2971800" y="666750"/>
            <a:ext cx="6130204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一、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隐藏设备的细节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设备种类繁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，原理功能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系统对设备进行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抽象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隐藏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物理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设备细节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仅向上层进程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提供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少量、抽象的读写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命令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如：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read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write 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不同硬件，相同命令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08438-B943-4C3C-A7DD-30F908C7CD8D}"/>
              </a:ext>
            </a:extLst>
          </p:cNvPr>
          <p:cNvSpPr txBox="1"/>
          <p:nvPr/>
        </p:nvSpPr>
        <p:spPr>
          <a:xfrm>
            <a:off x="2945674" y="2548346"/>
            <a:ext cx="5848076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二、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与设备无关性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无关性在隐藏物理设备细节基础上实现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OS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不仅提供抽象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命令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，还提供抽象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逻辑设备名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动态增加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，即插即用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6EFA6B-4D6C-4240-8BB3-75FFEE351A2D}"/>
              </a:ext>
            </a:extLst>
          </p:cNvPr>
          <p:cNvSpPr/>
          <p:nvPr/>
        </p:nvSpPr>
        <p:spPr>
          <a:xfrm>
            <a:off x="914400" y="127540"/>
            <a:ext cx="2819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系统的基本功能</a:t>
            </a:r>
          </a:p>
        </p:txBody>
      </p:sp>
    </p:spTree>
    <p:extLst>
      <p:ext uri="{BB962C8B-B14F-4D97-AF65-F5344CB8AC3E}">
        <p14:creationId xmlns:p14="http://schemas.microsoft.com/office/powerpoint/2010/main" val="76932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7.5.1 </a:t>
            </a:r>
            <a:r>
              <a:rPr lang="zh-CN" altLang="en-US" sz="2100" b="1" dirty="0">
                <a:solidFill>
                  <a:srgbClr val="7F7F7F"/>
                </a:solidFill>
              </a:rPr>
              <a:t>与设备无关软件的基本概念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310132" y="2371847"/>
            <a:ext cx="7339445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逻辑设备是抽象的设备名，如</a:t>
            </a:r>
            <a:r>
              <a:rPr lang="en-US" altLang="zh-CN" sz="1650" dirty="0"/>
              <a:t>/</a:t>
            </a:r>
            <a:r>
              <a:rPr lang="en-US" altLang="zh-CN" sz="1650" dirty="0" err="1"/>
              <a:t>dev</a:t>
            </a:r>
            <a:r>
              <a:rPr lang="en-US" altLang="zh-CN" sz="1650" dirty="0"/>
              <a:t>/printer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可实现</a:t>
            </a:r>
            <a:r>
              <a:rPr lang="en-US" altLang="zh-CN" sz="1650" dirty="0">
                <a:solidFill>
                  <a:srgbClr val="FF0000"/>
                </a:solidFill>
              </a:rPr>
              <a:t>I/O</a:t>
            </a:r>
            <a:r>
              <a:rPr lang="zh-CN" altLang="en-US" sz="1650" dirty="0">
                <a:solidFill>
                  <a:srgbClr val="FF0000"/>
                </a:solidFill>
              </a:rPr>
              <a:t>重定向</a:t>
            </a:r>
            <a:r>
              <a:rPr lang="en-US" altLang="zh-CN" sz="1650" dirty="0"/>
              <a:t>(</a:t>
            </a:r>
            <a:r>
              <a:rPr lang="zh-CN" altLang="en-US" sz="1650" dirty="0"/>
              <a:t>指用于</a:t>
            </a:r>
            <a:r>
              <a:rPr lang="en-US" altLang="zh-CN" sz="1650" dirty="0"/>
              <a:t>I/O</a:t>
            </a:r>
            <a:r>
              <a:rPr lang="zh-CN" altLang="en-US" sz="1650" dirty="0"/>
              <a:t>操作的设备可以更换，而不必改变应用程序</a:t>
            </a:r>
            <a:r>
              <a:rPr lang="en-US" altLang="zh-CN" sz="1650" dirty="0"/>
              <a:t>)</a:t>
            </a:r>
          </a:p>
        </p:txBody>
      </p:sp>
      <p:sp>
        <p:nvSpPr>
          <p:cNvPr id="4" name="i$lîďê"/>
          <p:cNvSpPr/>
          <p:nvPr/>
        </p:nvSpPr>
        <p:spPr>
          <a:xfrm>
            <a:off x="1351859" y="1974221"/>
            <a:ext cx="4108814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为实现设备无关性  </a:t>
            </a:r>
            <a:r>
              <a:rPr lang="zh-CN" altLang="en-US" sz="1800" dirty="0">
                <a:solidFill>
                  <a:srgbClr val="FF0000"/>
                </a:solidFill>
              </a:rPr>
              <a:t>引入</a:t>
            </a:r>
            <a:r>
              <a:rPr lang="zh-CN" altLang="en-US" sz="1800" dirty="0"/>
              <a:t>了</a:t>
            </a:r>
            <a:r>
              <a:rPr lang="zh-CN" altLang="en-US" sz="1800" dirty="0">
                <a:solidFill>
                  <a:srgbClr val="FF0000"/>
                </a:solidFill>
              </a:rPr>
              <a:t>逻辑设备</a:t>
            </a:r>
            <a:r>
              <a:rPr lang="zh-CN" altLang="en-US" sz="1800" dirty="0"/>
              <a:t>名</a:t>
            </a:r>
          </a:p>
        </p:txBody>
      </p:sp>
      <p:sp>
        <p:nvSpPr>
          <p:cNvPr id="5" name="î$ļíḋè"/>
          <p:cNvSpPr/>
          <p:nvPr/>
        </p:nvSpPr>
        <p:spPr>
          <a:xfrm>
            <a:off x="1366153" y="3654777"/>
            <a:ext cx="6346486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必须具备将</a:t>
            </a:r>
            <a:r>
              <a:rPr lang="zh-CN" altLang="en-US" sz="1650" dirty="0">
                <a:solidFill>
                  <a:srgbClr val="FF0000"/>
                </a:solidFill>
              </a:rPr>
              <a:t>逻辑设备名</a:t>
            </a:r>
            <a:r>
              <a:rPr lang="zh-CN" altLang="en-US" sz="1650" dirty="0"/>
              <a:t>转换为</a:t>
            </a:r>
            <a:r>
              <a:rPr lang="zh-CN" altLang="en-US" sz="1650" dirty="0">
                <a:solidFill>
                  <a:srgbClr val="FF0000"/>
                </a:solidFill>
              </a:rPr>
              <a:t>物理设备名</a:t>
            </a:r>
            <a:r>
              <a:rPr lang="zh-CN" altLang="en-US" sz="1650" dirty="0"/>
              <a:t>的功能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系统配备</a:t>
            </a:r>
            <a:r>
              <a:rPr lang="zh-CN" altLang="en-US" sz="1650" dirty="0">
                <a:solidFill>
                  <a:srgbClr val="FF0000"/>
                </a:solidFill>
              </a:rPr>
              <a:t>逻辑设备表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366154" y="3270196"/>
            <a:ext cx="4094519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逻辑设备名</a:t>
            </a:r>
            <a:r>
              <a:rPr lang="zh-CN" altLang="en-US" sz="1800" dirty="0"/>
              <a:t>到</a:t>
            </a:r>
            <a:r>
              <a:rPr lang="zh-CN" altLang="en-US" sz="1800" dirty="0">
                <a:solidFill>
                  <a:srgbClr val="0000FF"/>
                </a:solidFill>
              </a:rPr>
              <a:t>物理设备</a:t>
            </a:r>
            <a:r>
              <a:rPr lang="zh-CN" altLang="en-US" sz="1800" dirty="0"/>
              <a:t>名的转换</a:t>
            </a:r>
          </a:p>
        </p:txBody>
      </p:sp>
      <p:sp>
        <p:nvSpPr>
          <p:cNvPr id="7" name="îs1iďé"/>
          <p:cNvSpPr/>
          <p:nvPr/>
        </p:nvSpPr>
        <p:spPr>
          <a:xfrm>
            <a:off x="1366153" y="1372589"/>
            <a:ext cx="7283426" cy="11179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非常不灵活，使用不方便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351860" y="1021167"/>
            <a:ext cx="2772038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以物理设备名使用设备</a:t>
            </a:r>
          </a:p>
        </p:txBody>
      </p:sp>
      <p:sp>
        <p:nvSpPr>
          <p:cNvPr id="9" name="îSļiḓè"/>
          <p:cNvSpPr/>
          <p:nvPr/>
        </p:nvSpPr>
        <p:spPr>
          <a:xfrm>
            <a:off x="839233" y="101099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0" name="íṥḻîḓe"/>
          <p:cNvSpPr/>
          <p:nvPr/>
        </p:nvSpPr>
        <p:spPr>
          <a:xfrm>
            <a:off x="853526" y="3208244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839233" y="189882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15809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981923" y="2065339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1017920" y="3350339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285" y="59055"/>
            <a:ext cx="58737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7.5.2 </a:t>
            </a:r>
            <a:r>
              <a:rPr lang="zh-CN" altLang="en-US" sz="2100" b="1" dirty="0">
                <a:solidFill>
                  <a:srgbClr val="7F7F7F"/>
                </a:solidFill>
              </a:rPr>
              <a:t>与设备无关软件执行所有设备公有的操作</a:t>
            </a:r>
          </a:p>
        </p:txBody>
      </p:sp>
      <p:sp>
        <p:nvSpPr>
          <p:cNvPr id="22" name="内容占位符 2"/>
          <p:cNvSpPr txBox="1"/>
          <p:nvPr/>
        </p:nvSpPr>
        <p:spPr>
          <a:xfrm>
            <a:off x="228600" y="1123950"/>
            <a:ext cx="5264150" cy="350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提供 设备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驱动程序</a:t>
            </a:r>
            <a:r>
              <a:rPr lang="zh-CN" altLang="en-US" dirty="0">
                <a:latin typeface="+mn-ea"/>
              </a:rPr>
              <a:t>统一接口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为设备提供的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缓冲区</a:t>
            </a:r>
            <a:r>
              <a:rPr lang="zh-CN" altLang="en-US" dirty="0">
                <a:latin typeface="+mn-ea"/>
              </a:rPr>
              <a:t>，以满足不同情况的需求。</a:t>
            </a: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对设备的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错误进行处理</a:t>
            </a:r>
            <a:r>
              <a:rPr lang="zh-CN" altLang="en-US" dirty="0">
                <a:latin typeface="+mn-ea"/>
              </a:rPr>
              <a:t>，分为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暂时性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持久性</a:t>
            </a: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独占设备</a:t>
            </a:r>
            <a:r>
              <a:rPr lang="zh-CN" altLang="en-US" dirty="0">
                <a:latin typeface="+mn-ea"/>
              </a:rPr>
              <a:t>由系统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统一分配、回收</a:t>
            </a: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不同类型的设备的数据交换单位不同，读取和传输速率也不同，设备独立性软件会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屏蔽差异</a:t>
            </a:r>
            <a:r>
              <a:rPr lang="zh-CN" altLang="en-US" dirty="0">
                <a:latin typeface="+mn-ea"/>
              </a:rPr>
              <a:t>，并向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上层提供统一的逻辑数据块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87" y="1165824"/>
            <a:ext cx="3699590" cy="2626709"/>
          </a:xfrm>
          <a:prstGeom prst="rect">
            <a:avLst/>
          </a:prstGeom>
        </p:spPr>
      </p:pic>
      <p:sp>
        <p:nvSpPr>
          <p:cNvPr id="24" name="内容占位符 2"/>
          <p:cNvSpPr txBox="1"/>
          <p:nvPr/>
        </p:nvSpPr>
        <p:spPr>
          <a:xfrm>
            <a:off x="5714716" y="3790885"/>
            <a:ext cx="3205961" cy="429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与设备无关软件的功能层次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00BECC-A5F4-48A7-9C27-9600B6C1E39B}"/>
              </a:ext>
            </a:extLst>
          </p:cNvPr>
          <p:cNvSpPr txBox="1"/>
          <p:nvPr/>
        </p:nvSpPr>
        <p:spPr>
          <a:xfrm>
            <a:off x="557530" y="4705350"/>
            <a:ext cx="3481070" cy="3163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Clr>
                <a:srgbClr val="FF0000"/>
              </a:buClr>
              <a:buNone/>
            </a:pPr>
            <a:r>
              <a:rPr lang="zh-CN" altLang="en-US" sz="1050" dirty="0">
                <a:solidFill>
                  <a:srgbClr val="FF0000"/>
                </a:solidFill>
                <a:latin typeface="+mn-ea"/>
              </a:rPr>
              <a:t>比如存储设备基本单位不一致，硬盘、磁盘、磁带</a:t>
            </a:r>
            <a:r>
              <a:rPr lang="en-US" altLang="zh-CN" sz="1050" dirty="0">
                <a:solidFill>
                  <a:srgbClr val="FF0000"/>
                </a:solidFill>
                <a:latin typeface="+mn-ea"/>
              </a:rPr>
              <a:t>…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310132" y="2966421"/>
            <a:ext cx="7339445" cy="99919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独占设备。将一个设备分配给某进程后，不允许其他进程使用，直至该进程完成或释放该设备后才允许其他进程使用。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共享设备。将一个设备分配给某进程后，其他进程也可使用，通过分时共享提高利用率。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虚拟设备。采用假脱机 I/O 技术将设备改造成虚拟的共享设备，可同时分配给多个进程使用。假脱机 I/O 技术也叫 SPOOLing 技术。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1650" dirty="0"/>
          </a:p>
        </p:txBody>
      </p:sp>
      <p:sp>
        <p:nvSpPr>
          <p:cNvPr id="4" name="i$lîďê"/>
          <p:cNvSpPr/>
          <p:nvPr/>
        </p:nvSpPr>
        <p:spPr>
          <a:xfrm>
            <a:off x="1351859" y="2568794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设备分类</a:t>
            </a:r>
          </a:p>
        </p:txBody>
      </p:sp>
      <p:sp>
        <p:nvSpPr>
          <p:cNvPr id="7" name="îs1iďé"/>
          <p:cNvSpPr/>
          <p:nvPr/>
        </p:nvSpPr>
        <p:spPr>
          <a:xfrm>
            <a:off x="1366153" y="1372589"/>
            <a:ext cx="7283426" cy="8428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/>
              <a:t>设备分配是指根据用户的 I/O 请求分配所需的设备。分配的总原则是充分发挥设备的使用效率，尽可能地让设备忙碌，又要避免由于不合理的分配方法造成进程死锁。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351860" y="1021167"/>
            <a:ext cx="2772038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设备分配</a:t>
            </a:r>
          </a:p>
        </p:txBody>
      </p:sp>
      <p:sp>
        <p:nvSpPr>
          <p:cNvPr id="9" name="îSļiḓè"/>
          <p:cNvSpPr/>
          <p:nvPr/>
        </p:nvSpPr>
        <p:spPr>
          <a:xfrm>
            <a:off x="839233" y="101099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839233" y="2493400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15809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981923" y="2659913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1017920" y="3873146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817462" y="3790950"/>
            <a:ext cx="7339445" cy="99919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独占设备、共享设备、虚拟设备的分配策略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设备分配算法：先来先服务、优先级高者优先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安全性考虑：安全分配方式、不安全分配</a:t>
            </a:r>
          </a:p>
        </p:txBody>
      </p:sp>
      <p:sp>
        <p:nvSpPr>
          <p:cNvPr id="4" name="i$lîďê"/>
          <p:cNvSpPr/>
          <p:nvPr/>
        </p:nvSpPr>
        <p:spPr>
          <a:xfrm>
            <a:off x="1338797" y="3333750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设备分配时应考虑的因素</a:t>
            </a:r>
          </a:p>
        </p:txBody>
      </p:sp>
      <p:sp>
        <p:nvSpPr>
          <p:cNvPr id="7" name="îs1iďé"/>
          <p:cNvSpPr/>
          <p:nvPr/>
        </p:nvSpPr>
        <p:spPr>
          <a:xfrm>
            <a:off x="1366153" y="1372589"/>
            <a:ext cx="7283426" cy="8428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设备控制表（</a:t>
            </a:r>
            <a:r>
              <a:rPr lang="en-US" altLang="zh-CN" sz="1800" dirty="0"/>
              <a:t>DCT</a:t>
            </a:r>
            <a:r>
              <a:rPr lang="zh-CN" altLang="en-US" sz="1800" dirty="0"/>
              <a:t>）</a:t>
            </a:r>
            <a:r>
              <a:rPr lang="en-US" altLang="zh-CN" sz="1800" dirty="0"/>
              <a:t>– </a:t>
            </a:r>
            <a:r>
              <a:rPr lang="zh-CN" altLang="en-US" sz="1800" dirty="0"/>
              <a:t>记录</a:t>
            </a:r>
            <a:r>
              <a:rPr lang="zh-CN" altLang="en-US" sz="1800" dirty="0">
                <a:solidFill>
                  <a:srgbClr val="FF0000"/>
                </a:solidFill>
              </a:rPr>
              <a:t>设备</a:t>
            </a:r>
            <a:r>
              <a:rPr lang="zh-CN" altLang="en-US" sz="1800" dirty="0"/>
              <a:t>的情况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控制器控制表</a:t>
            </a:r>
            <a:r>
              <a:rPr lang="en-US" altLang="zh-CN" sz="1800" dirty="0"/>
              <a:t>(COCT)</a:t>
            </a:r>
            <a:r>
              <a:rPr lang="en-US" altLang="zh-CN" sz="1800" dirty="0">
                <a:sym typeface="+mn-ea"/>
              </a:rPr>
              <a:t>– </a:t>
            </a:r>
            <a:r>
              <a:rPr lang="en-US" altLang="zh-CN" sz="1800" dirty="0"/>
              <a:t>记录</a:t>
            </a:r>
            <a:r>
              <a:rPr lang="en-US" altLang="zh-CN" sz="1800" dirty="0">
                <a:solidFill>
                  <a:srgbClr val="FF0000"/>
                </a:solidFill>
              </a:rPr>
              <a:t>控制器</a:t>
            </a:r>
            <a:r>
              <a:rPr lang="en-US" altLang="zh-CN" sz="1800" dirty="0"/>
              <a:t>情况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通道</a:t>
            </a:r>
            <a:r>
              <a:rPr lang="zh-CN" altLang="en-US" sz="1800" dirty="0"/>
              <a:t>控制表</a:t>
            </a:r>
            <a:r>
              <a:rPr lang="en-US" altLang="zh-CN" sz="1800" dirty="0"/>
              <a:t>CHCT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系统设备表</a:t>
            </a:r>
            <a:r>
              <a:rPr lang="en-US" altLang="zh-CN" sz="1800" dirty="0"/>
              <a:t>SDT-记录了已连接到系统中</a:t>
            </a:r>
            <a:r>
              <a:rPr lang="en-US" altLang="zh-CN" sz="1800" dirty="0">
                <a:solidFill>
                  <a:srgbClr val="FF0000"/>
                </a:solidFill>
              </a:rPr>
              <a:t>所有物理设备</a:t>
            </a:r>
            <a:r>
              <a:rPr lang="en-US" altLang="zh-CN" sz="1800" dirty="0"/>
              <a:t>的情况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351860" y="1021167"/>
            <a:ext cx="2772038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设备分配的数据结构</a:t>
            </a:r>
          </a:p>
        </p:txBody>
      </p:sp>
      <p:sp>
        <p:nvSpPr>
          <p:cNvPr id="9" name="îSļiḓè"/>
          <p:cNvSpPr/>
          <p:nvPr/>
        </p:nvSpPr>
        <p:spPr>
          <a:xfrm>
            <a:off x="839233" y="1010996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15809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  <p:extLst>
      <p:ext uri="{BB962C8B-B14F-4D97-AF65-F5344CB8AC3E}">
        <p14:creationId xmlns:p14="http://schemas.microsoft.com/office/powerpoint/2010/main" val="2362341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设备分配安全性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B1B09-2A66-46AA-958A-A89ED528EF4E}"/>
              </a:ext>
            </a:extLst>
          </p:cNvPr>
          <p:cNvSpPr txBox="1"/>
          <p:nvPr/>
        </p:nvSpPr>
        <p:spPr>
          <a:xfrm>
            <a:off x="58745" y="1123950"/>
            <a:ext cx="9026510" cy="31309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安全分配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方式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发出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请求即阻塞自己，阻塞时不再请求资源（请求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的进程与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串行）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b.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破坏“请求与保持”条件，不会发生死锁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不安全分配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方式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发出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请求已后不阻塞，继续执行进程，仅当请求的设备被占用才阻塞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优点：一个进程可以操作多个设备，进程推进迅速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缺点：分配不安全，具备“请求与保持”条件，可能发生死锁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60000" algn="l">
              <a:lnSpc>
                <a:spcPts val="3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（用银行家算法）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9F574-CFC1-4C5C-A3AD-C537B88C126D}"/>
              </a:ext>
            </a:extLst>
          </p:cNvPr>
          <p:cNvSpPr txBox="1"/>
          <p:nvPr/>
        </p:nvSpPr>
        <p:spPr>
          <a:xfrm>
            <a:off x="2133600" y="1200150"/>
            <a:ext cx="96212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阻塞式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09252F-7643-4273-AD7A-3FADA38EC199}"/>
              </a:ext>
            </a:extLst>
          </p:cNvPr>
          <p:cNvSpPr txBox="1"/>
          <p:nvPr/>
        </p:nvSpPr>
        <p:spPr>
          <a:xfrm>
            <a:off x="2438400" y="2380401"/>
            <a:ext cx="115127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非阻塞式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981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</a:t>
            </a:r>
          </a:p>
        </p:txBody>
      </p:sp>
      <p:sp>
        <p:nvSpPr>
          <p:cNvPr id="12" name="îṡḷíďe"/>
          <p:cNvSpPr/>
          <p:nvPr/>
        </p:nvSpPr>
        <p:spPr>
          <a:xfrm>
            <a:off x="981924" y="115809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6F59C-CE2D-49B5-85D3-DCF17A39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48353"/>
            <a:ext cx="4181475" cy="19282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9738AC-101F-4CE7-B985-B26F848F71D4}"/>
              </a:ext>
            </a:extLst>
          </p:cNvPr>
          <p:cNvSpPr txBox="1"/>
          <p:nvPr/>
        </p:nvSpPr>
        <p:spPr>
          <a:xfrm>
            <a:off x="2754656" y="2294751"/>
            <a:ext cx="954107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设备控制表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661414-2874-42A7-A54D-6E8A9B88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6" y="89456"/>
            <a:ext cx="2809873" cy="2220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D09DD9-4251-490C-B235-F04A4124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1984"/>
            <a:ext cx="2549910" cy="2146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D3FA30-F661-46A1-BFA4-2F3AEA714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112" y="2433249"/>
            <a:ext cx="3022088" cy="24664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EE3E454-6465-4BAE-956F-2964DDAD8E45}"/>
              </a:ext>
            </a:extLst>
          </p:cNvPr>
          <p:cNvSpPr txBox="1"/>
          <p:nvPr/>
        </p:nvSpPr>
        <p:spPr>
          <a:xfrm>
            <a:off x="7130169" y="2030387"/>
            <a:ext cx="59503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COCT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66130C-F49F-46FD-9932-8A1A43ACA901}"/>
              </a:ext>
            </a:extLst>
          </p:cNvPr>
          <p:cNvSpPr txBox="1"/>
          <p:nvPr/>
        </p:nvSpPr>
        <p:spPr>
          <a:xfrm>
            <a:off x="2636674" y="4621946"/>
            <a:ext cx="59503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CHCT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CB2F423-6559-4FE3-B85B-61E9FB99D3A1}"/>
              </a:ext>
            </a:extLst>
          </p:cNvPr>
          <p:cNvSpPr txBox="1"/>
          <p:nvPr/>
        </p:nvSpPr>
        <p:spPr>
          <a:xfrm>
            <a:off x="7162800" y="4552950"/>
            <a:ext cx="47481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SDT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6F6FF7-3CAA-4E76-83E3-C62594DB636F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3231710" y="2571750"/>
            <a:ext cx="2788090" cy="12954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E1F2804-FD78-4449-9F2D-83E76BD8ABD7}"/>
              </a:ext>
            </a:extLst>
          </p:cNvPr>
          <p:cNvCxnSpPr>
            <a:cxnSpLocks/>
          </p:cNvCxnSpPr>
          <p:nvPr/>
        </p:nvCxnSpPr>
        <p:spPr>
          <a:xfrm flipV="1">
            <a:off x="2667000" y="1123950"/>
            <a:ext cx="2286000" cy="48572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03229AD-7A58-4F24-A662-7C9926F0E265}"/>
              </a:ext>
            </a:extLst>
          </p:cNvPr>
          <p:cNvCxnSpPr/>
          <p:nvPr/>
        </p:nvCxnSpPr>
        <p:spPr>
          <a:xfrm flipH="1">
            <a:off x="3124200" y="1158099"/>
            <a:ext cx="3276600" cy="2508378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F0922A2-7F01-4BC9-B71E-BE64F7E87B70}"/>
              </a:ext>
            </a:extLst>
          </p:cNvPr>
          <p:cNvSpPr/>
          <p:nvPr/>
        </p:nvSpPr>
        <p:spPr>
          <a:xfrm>
            <a:off x="6215062" y="907188"/>
            <a:ext cx="338138" cy="250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42C53CD-038F-486B-8BFE-11613F4527CC}"/>
              </a:ext>
            </a:extLst>
          </p:cNvPr>
          <p:cNvSpPr/>
          <p:nvPr/>
        </p:nvSpPr>
        <p:spPr>
          <a:xfrm>
            <a:off x="2190235" y="1536302"/>
            <a:ext cx="438149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594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设备分配与回收</a:t>
            </a:r>
          </a:p>
        </p:txBody>
      </p:sp>
      <p:sp>
        <p:nvSpPr>
          <p:cNvPr id="6" name="íšḻíḑê"/>
          <p:cNvSpPr/>
          <p:nvPr/>
        </p:nvSpPr>
        <p:spPr>
          <a:xfrm>
            <a:off x="502444" y="971550"/>
            <a:ext cx="8445976" cy="269430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2000" b="1" dirty="0"/>
              <a:t>独占</a:t>
            </a:r>
            <a:r>
              <a:rPr sz="2000" b="1" dirty="0" err="1"/>
              <a:t>设备分配</a:t>
            </a:r>
            <a:r>
              <a:rPr lang="zh-CN" altLang="en-US" sz="2000" b="1" dirty="0"/>
              <a:t>程序</a:t>
            </a:r>
            <a:endParaRPr sz="2000" b="1" dirty="0"/>
          </a:p>
          <a:p>
            <a:r>
              <a:rPr sz="1800" dirty="0"/>
              <a:t>当某进程提出 I/O 请求后，设备分配程序按如下所示的步骤进行分配。</a:t>
            </a:r>
          </a:p>
          <a:p>
            <a:endParaRPr sz="1800" dirty="0"/>
          </a:p>
          <a:p>
            <a:pPr marL="342900" indent="-342900">
              <a:buFont typeface="+mj-lt"/>
              <a:buAutoNum type="arabicPeriod"/>
            </a:pPr>
            <a:r>
              <a:rPr sz="1800" dirty="0"/>
              <a:t>根据 I/O </a:t>
            </a:r>
            <a:r>
              <a:rPr sz="1800" dirty="0" err="1"/>
              <a:t>请求中的</a:t>
            </a:r>
            <a:r>
              <a:rPr sz="1800" dirty="0" err="1">
                <a:solidFill>
                  <a:srgbClr val="FF0000"/>
                </a:solidFill>
              </a:rPr>
              <a:t>物理名</a:t>
            </a:r>
            <a:r>
              <a:rPr sz="1800" dirty="0" err="1"/>
              <a:t>查找</a:t>
            </a:r>
            <a:r>
              <a:rPr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系统设备表</a:t>
            </a:r>
            <a:r>
              <a:rPr sz="1800" dirty="0"/>
              <a:t>SDT</a:t>
            </a:r>
          </a:p>
          <a:p>
            <a:pPr marL="342900" indent="-342900">
              <a:buFont typeface="+mj-lt"/>
              <a:buAutoNum type="arabicPeriod"/>
            </a:pPr>
            <a:r>
              <a:rPr sz="1800" dirty="0" err="1"/>
              <a:t>根据</a:t>
            </a:r>
            <a:r>
              <a:rPr lang="zh-CN" altLang="en-US" sz="1800" dirty="0">
                <a:solidFill>
                  <a:srgbClr val="FF0000"/>
                </a:solidFill>
              </a:rPr>
              <a:t>系统设备表</a:t>
            </a:r>
            <a:r>
              <a:rPr sz="1800" dirty="0"/>
              <a:t>SDT </a:t>
            </a:r>
            <a:r>
              <a:rPr sz="1800" dirty="0" err="1"/>
              <a:t>找出</a:t>
            </a:r>
            <a:r>
              <a:rPr lang="zh-CN" altLang="en-US" dirty="0">
                <a:solidFill>
                  <a:srgbClr val="FF0000"/>
                </a:solidFill>
              </a:rPr>
              <a:t>设备控制表</a:t>
            </a:r>
            <a:r>
              <a:rPr sz="1800" dirty="0"/>
              <a:t> DCT，若</a:t>
            </a:r>
            <a:r>
              <a:rPr sz="1800" dirty="0">
                <a:solidFill>
                  <a:srgbClr val="FF0000"/>
                </a:solidFill>
              </a:rPr>
              <a:t>设备</a:t>
            </a:r>
            <a:r>
              <a:rPr sz="1800" dirty="0"/>
              <a:t>状态为</a:t>
            </a:r>
            <a:r>
              <a:rPr sz="1800" dirty="0">
                <a:solidFill>
                  <a:srgbClr val="FF0000"/>
                </a:solidFill>
              </a:rPr>
              <a:t>忙</a:t>
            </a:r>
            <a:r>
              <a:rPr sz="1800" dirty="0"/>
              <a:t>，便将请求 I/O 的进程的 PCB </a:t>
            </a:r>
            <a:r>
              <a:rPr sz="1800" dirty="0" err="1">
                <a:solidFill>
                  <a:srgbClr val="FF0000"/>
                </a:solidFill>
              </a:rPr>
              <a:t>挂在等待队列</a:t>
            </a:r>
            <a:r>
              <a:rPr sz="1800" dirty="0" err="1"/>
              <a:t>上；若</a:t>
            </a:r>
            <a:r>
              <a:rPr sz="1800" dirty="0" err="1">
                <a:solidFill>
                  <a:srgbClr val="FF0000"/>
                </a:solidFill>
              </a:rPr>
              <a:t>不忙</a:t>
            </a:r>
            <a:r>
              <a:rPr sz="1800" dirty="0" err="1"/>
              <a:t>，将</a:t>
            </a:r>
            <a:r>
              <a:rPr sz="1800" dirty="0" err="1">
                <a:solidFill>
                  <a:srgbClr val="00B050"/>
                </a:solidFill>
              </a:rPr>
              <a:t>设备</a:t>
            </a:r>
            <a:r>
              <a:rPr sz="1800" dirty="0" err="1"/>
              <a:t>分配给请求进程</a:t>
            </a:r>
            <a:endParaRPr sz="1800" dirty="0"/>
          </a:p>
          <a:p>
            <a:pPr marL="342900" indent="-342900">
              <a:buFont typeface="+mj-lt"/>
              <a:buAutoNum type="arabicPeriod"/>
            </a:pPr>
            <a:r>
              <a:rPr sz="1800" dirty="0" err="1"/>
              <a:t>根据</a:t>
            </a:r>
            <a:r>
              <a:rPr lang="zh-CN" altLang="en-US" dirty="0">
                <a:solidFill>
                  <a:srgbClr val="FF0000"/>
                </a:solidFill>
              </a:rPr>
              <a:t>设备控制表</a:t>
            </a:r>
            <a:r>
              <a:rPr sz="1800" dirty="0"/>
              <a:t>DCT </a:t>
            </a:r>
            <a:r>
              <a:rPr sz="1800" dirty="0" err="1"/>
              <a:t>找出</a:t>
            </a:r>
            <a:r>
              <a:rPr lang="zh-CN" altLang="en-US" sz="1800" dirty="0">
                <a:solidFill>
                  <a:srgbClr val="FF0000"/>
                </a:solidFill>
              </a:rPr>
              <a:t>控制器控制表</a:t>
            </a:r>
            <a:r>
              <a:rPr sz="1800" dirty="0" err="1"/>
              <a:t>COCT，若</a:t>
            </a:r>
            <a:r>
              <a:rPr sz="1800" dirty="0" err="1">
                <a:solidFill>
                  <a:srgbClr val="FF0000"/>
                </a:solidFill>
              </a:rPr>
              <a:t>控制器</a:t>
            </a:r>
            <a:r>
              <a:rPr sz="1800" dirty="0" err="1"/>
              <a:t>状态为</a:t>
            </a:r>
            <a:r>
              <a:rPr sz="1800" dirty="0" err="1">
                <a:solidFill>
                  <a:srgbClr val="FF0000"/>
                </a:solidFill>
              </a:rPr>
              <a:t>忙</a:t>
            </a:r>
            <a:r>
              <a:rPr sz="1800" dirty="0" err="1"/>
              <a:t>，便将请求</a:t>
            </a:r>
            <a:r>
              <a:rPr sz="1800" dirty="0"/>
              <a:t> I/O 进程的 PCB </a:t>
            </a:r>
            <a:r>
              <a:rPr sz="1800" dirty="0" err="1"/>
              <a:t>挂在控制器的等待队列上；若</a:t>
            </a:r>
            <a:r>
              <a:rPr sz="1800" dirty="0" err="1">
                <a:solidFill>
                  <a:srgbClr val="FF0000"/>
                </a:solidFill>
              </a:rPr>
              <a:t>不忙</a:t>
            </a:r>
            <a:r>
              <a:rPr sz="1800" dirty="0" err="1"/>
              <a:t>，便将该</a:t>
            </a:r>
            <a:r>
              <a:rPr sz="1800" dirty="0" err="1">
                <a:solidFill>
                  <a:srgbClr val="00B050"/>
                </a:solidFill>
              </a:rPr>
              <a:t>控制器</a:t>
            </a:r>
            <a:r>
              <a:rPr sz="1800" dirty="0" err="1"/>
              <a:t>分配给进程</a:t>
            </a:r>
            <a:endParaRPr sz="1800" dirty="0"/>
          </a:p>
          <a:p>
            <a:pPr marL="342900" indent="-342900">
              <a:buFont typeface="+mj-lt"/>
              <a:buAutoNum type="arabicPeriod"/>
            </a:pPr>
            <a:r>
              <a:rPr sz="1800" dirty="0" err="1"/>
              <a:t>根据</a:t>
            </a:r>
            <a:r>
              <a:rPr lang="zh-CN" altLang="en-US" sz="1800" dirty="0">
                <a:solidFill>
                  <a:srgbClr val="FF0000"/>
                </a:solidFill>
              </a:rPr>
              <a:t>控制器控制表</a:t>
            </a:r>
            <a:r>
              <a:rPr sz="1800" dirty="0"/>
              <a:t>COCT </a:t>
            </a:r>
            <a:r>
              <a:rPr sz="1800" dirty="0" err="1"/>
              <a:t>找出</a:t>
            </a:r>
            <a:r>
              <a:rPr lang="zh-CN" altLang="en-US" sz="1800" dirty="0">
                <a:solidFill>
                  <a:srgbClr val="FF0000"/>
                </a:solidFill>
              </a:rPr>
              <a:t>通道控制表</a:t>
            </a:r>
            <a:r>
              <a:rPr sz="1800" dirty="0" err="1"/>
              <a:t>CHCT，若通道状态为</a:t>
            </a:r>
            <a:r>
              <a:rPr sz="1800" dirty="0" err="1">
                <a:solidFill>
                  <a:srgbClr val="FF0000"/>
                </a:solidFill>
              </a:rPr>
              <a:t>忙</a:t>
            </a:r>
            <a:r>
              <a:rPr sz="1800" dirty="0" err="1"/>
              <a:t>，便将请求</a:t>
            </a:r>
            <a:r>
              <a:rPr sz="1800" dirty="0"/>
              <a:t> I/O 的进程的 PCB </a:t>
            </a:r>
            <a:r>
              <a:rPr sz="1800" dirty="0" err="1"/>
              <a:t>挂在该通道的等待队列上；若</a:t>
            </a:r>
            <a:r>
              <a:rPr sz="1800" dirty="0" err="1">
                <a:solidFill>
                  <a:srgbClr val="FF0000"/>
                </a:solidFill>
              </a:rPr>
              <a:t>不忙</a:t>
            </a:r>
            <a:r>
              <a:rPr sz="1800" dirty="0" err="1"/>
              <a:t>，将该</a:t>
            </a:r>
            <a:r>
              <a:rPr sz="1800" dirty="0" err="1">
                <a:solidFill>
                  <a:srgbClr val="00B050"/>
                </a:solidFill>
              </a:rPr>
              <a:t>通道</a:t>
            </a:r>
            <a:r>
              <a:rPr sz="1800" dirty="0" err="1"/>
              <a:t>分配给进程</a:t>
            </a:r>
            <a:endParaRPr sz="1800" dirty="0"/>
          </a:p>
        </p:txBody>
      </p:sp>
      <p:sp>
        <p:nvSpPr>
          <p:cNvPr id="2" name="文本框 1"/>
          <p:cNvSpPr txBox="1"/>
          <p:nvPr/>
        </p:nvSpPr>
        <p:spPr>
          <a:xfrm>
            <a:off x="1219200" y="3867150"/>
            <a:ext cx="7421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设备控制表（DCT）、控制器控制表（COCT）、通道控制表（CHCT）系统设备表（SDT）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19200" y="4512310"/>
            <a:ext cx="7639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只有在设备、控制器和通道三者都分配成功时，这次的设备分配才算成功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7.5.3 </a:t>
            </a:r>
            <a:r>
              <a:rPr lang="zh-CN" altLang="en-US" sz="2100" b="1" dirty="0">
                <a:solidFill>
                  <a:srgbClr val="7F7F7F"/>
                </a:solidFill>
              </a:rPr>
              <a:t>设备分配与回收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24664" y="4171950"/>
            <a:ext cx="7421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设备控制表（DCT）、控制器控制表（COCT）、通道控制表（CHCT）系统设备表（SDT）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75027-39FD-4259-BEEC-9CFC37BDE15F}"/>
              </a:ext>
            </a:extLst>
          </p:cNvPr>
          <p:cNvSpPr txBox="1"/>
          <p:nvPr/>
        </p:nvSpPr>
        <p:spPr>
          <a:xfrm>
            <a:off x="1064250" y="895350"/>
            <a:ext cx="7342075" cy="26595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34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设备分配程序的改进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ts val="34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以物理设备名提出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请求，此种设备分配不具 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与设备无关性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ts val="34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为获得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设备的独立性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，进程用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逻辑设备名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4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）由逻辑设备名在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SDT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中找一个该类设备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4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）忙则找下一个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DCT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，依次类推，直到找到空闲设备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4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）设备分配后再分配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和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通道</a:t>
            </a:r>
          </a:p>
        </p:txBody>
      </p:sp>
    </p:spTree>
    <p:extLst>
      <p:ext uri="{BB962C8B-B14F-4D97-AF65-F5344CB8AC3E}">
        <p14:creationId xmlns:p14="http://schemas.microsoft.com/office/powerpoint/2010/main" val="4143465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7.5.4 </a:t>
            </a:r>
            <a:r>
              <a:rPr lang="zh-CN" altLang="en-US" sz="2100" b="1" dirty="0">
                <a:solidFill>
                  <a:srgbClr val="7F7F7F"/>
                </a:solidFill>
              </a:rPr>
              <a:t>逻辑设备名映射物理设备名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310133" y="2106379"/>
            <a:ext cx="7339445" cy="70458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包含：逻辑设备名、物理设备名和设备驱动程序入口地址</a:t>
            </a:r>
          </a:p>
          <a:p>
            <a:pPr marL="342900" indent="-342900">
              <a:lnSpc>
                <a:spcPct val="132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设置方式：整个系统一张</a:t>
            </a:r>
            <a:r>
              <a:rPr lang="en-US" altLang="zh-CN" sz="1650" dirty="0"/>
              <a:t>LUT</a:t>
            </a:r>
            <a:r>
              <a:rPr lang="zh-CN" altLang="en-US" sz="1650" dirty="0"/>
              <a:t>；每个用户一张</a:t>
            </a:r>
            <a:r>
              <a:rPr lang="en-US" altLang="zh-CN" sz="1650" dirty="0"/>
              <a:t>LUT</a:t>
            </a:r>
          </a:p>
        </p:txBody>
      </p:sp>
      <p:sp>
        <p:nvSpPr>
          <p:cNvPr id="4" name="i$lîďê"/>
          <p:cNvSpPr/>
          <p:nvPr/>
        </p:nvSpPr>
        <p:spPr>
          <a:xfrm>
            <a:off x="1351860" y="1708752"/>
            <a:ext cx="7157856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u="sng" dirty="0">
                <a:solidFill>
                  <a:srgbClr val="FF0000"/>
                </a:solidFill>
                <a:sym typeface="Wingdings" panose="05000000000000000000" pitchFamily="2" charset="2"/>
              </a:rPr>
              <a:t>逻辑设备名到物理设备名的映射</a:t>
            </a:r>
            <a:r>
              <a:rPr lang="zh-CN" altLang="en-US" sz="1800" dirty="0">
                <a:sym typeface="Wingdings" panose="05000000000000000000" pitchFamily="2" charset="2"/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逻辑设备表LUT</a:t>
            </a:r>
            <a:r>
              <a:rPr lang="zh-CN" altLang="en-US" sz="1800" dirty="0">
                <a:sym typeface="Wingdings" panose="05000000000000000000" pitchFamily="2" charset="2"/>
              </a:rPr>
              <a:t>：</a:t>
            </a:r>
          </a:p>
        </p:txBody>
      </p:sp>
      <p:sp>
        <p:nvSpPr>
          <p:cNvPr id="6" name="íšḻíḑê"/>
          <p:cNvSpPr/>
          <p:nvPr/>
        </p:nvSpPr>
        <p:spPr>
          <a:xfrm>
            <a:off x="1351860" y="876280"/>
            <a:ext cx="7297718" cy="60997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为获得设备独立性，在应用程序中请求使用</a:t>
            </a:r>
            <a:r>
              <a:rPr lang="en-US" altLang="zh-CN" sz="1800" dirty="0"/>
              <a:t>I/O</a:t>
            </a:r>
            <a:r>
              <a:rPr lang="zh-CN" altLang="en-US" sz="1800" dirty="0"/>
              <a:t>设备时，应使用</a:t>
            </a:r>
            <a:r>
              <a:rPr lang="zh-CN" altLang="en-US" sz="1800" b="1" dirty="0">
                <a:solidFill>
                  <a:srgbClr val="FF0000"/>
                </a:solidFill>
              </a:rPr>
              <a:t>逻辑设备名</a:t>
            </a:r>
            <a:r>
              <a:rPr lang="zh-CN" altLang="en-US" sz="1800" dirty="0"/>
              <a:t>；而系统只识别物理设备名</a:t>
            </a:r>
          </a:p>
        </p:txBody>
      </p:sp>
      <p:sp>
        <p:nvSpPr>
          <p:cNvPr id="7" name="îSļiḓè"/>
          <p:cNvSpPr/>
          <p:nvPr/>
        </p:nvSpPr>
        <p:spPr>
          <a:xfrm>
            <a:off x="839233" y="866108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8" name="îşļiḓè"/>
          <p:cNvSpPr/>
          <p:nvPr/>
        </p:nvSpPr>
        <p:spPr>
          <a:xfrm>
            <a:off x="839234" y="1633358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9" name="îṡḷíďe"/>
          <p:cNvSpPr/>
          <p:nvPr/>
        </p:nvSpPr>
        <p:spPr>
          <a:xfrm>
            <a:off x="981924" y="1013212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0" name="íSlíḋe"/>
          <p:cNvSpPr/>
          <p:nvPr/>
        </p:nvSpPr>
        <p:spPr>
          <a:xfrm>
            <a:off x="981924" y="1799870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0" y="2957195"/>
            <a:ext cx="3909060" cy="216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7.5.5 I/O</a:t>
            </a:r>
            <a:r>
              <a:rPr lang="zh-CN" altLang="en-US" sz="2100" b="1" dirty="0">
                <a:solidFill>
                  <a:srgbClr val="7F7F7F"/>
                </a:solidFill>
              </a:rPr>
              <a:t>调度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781033" y="2545493"/>
            <a:ext cx="6291622" cy="69985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改善系统整体性能；</a:t>
            </a:r>
          </a:p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在进程间公平共享设备访问；</a:t>
            </a:r>
          </a:p>
          <a:p>
            <a:pPr marL="342900" indent="-342900">
              <a:lnSpc>
                <a:spcPct val="123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FF"/>
                </a:solidFill>
              </a:rPr>
              <a:t>减少完成</a:t>
            </a:r>
            <a:r>
              <a:rPr lang="en-US" altLang="zh-CN" sz="1800" dirty="0">
                <a:solidFill>
                  <a:srgbClr val="0000FF"/>
                </a:solidFill>
              </a:rPr>
              <a:t>I/O</a:t>
            </a:r>
            <a:r>
              <a:rPr lang="zh-CN" altLang="en-US" sz="1800" dirty="0">
                <a:solidFill>
                  <a:srgbClr val="0000FF"/>
                </a:solidFill>
              </a:rPr>
              <a:t>调度所需的平均等待时间。</a:t>
            </a:r>
          </a:p>
        </p:txBody>
      </p:sp>
      <p:sp>
        <p:nvSpPr>
          <p:cNvPr id="4" name="i$lîďê"/>
          <p:cNvSpPr/>
          <p:nvPr/>
        </p:nvSpPr>
        <p:spPr>
          <a:xfrm>
            <a:off x="1822760" y="2207148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通过</a:t>
            </a:r>
            <a:r>
              <a:rPr lang="en-US" altLang="zh-CN" sz="1800" dirty="0">
                <a:solidFill>
                  <a:srgbClr val="FF0000"/>
                </a:solidFill>
              </a:rPr>
              <a:t>I/O</a:t>
            </a:r>
            <a:r>
              <a:rPr lang="zh-CN" altLang="en-US" sz="1800" dirty="0">
                <a:solidFill>
                  <a:srgbClr val="FF0000"/>
                </a:solidFill>
              </a:rPr>
              <a:t>调度可以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5" name="î$ļíḋè"/>
          <p:cNvSpPr/>
          <p:nvPr/>
        </p:nvSpPr>
        <p:spPr>
          <a:xfrm>
            <a:off x="2607549" y="4019797"/>
            <a:ext cx="7297718" cy="56830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为每个设备维护一个请求等待队列。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2607551" y="3708470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实现：</a:t>
            </a:r>
          </a:p>
        </p:txBody>
      </p:sp>
      <p:sp>
        <p:nvSpPr>
          <p:cNvPr id="7" name="îs1iďé"/>
          <p:cNvSpPr/>
          <p:nvPr/>
        </p:nvSpPr>
        <p:spPr>
          <a:xfrm>
            <a:off x="1366151" y="1228033"/>
            <a:ext cx="7283426" cy="113132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就是按照确定好的顺序来执行</a:t>
            </a:r>
            <a:r>
              <a:rPr lang="en-US" altLang="zh-CN" sz="1800" dirty="0"/>
              <a:t>I/O</a:t>
            </a:r>
            <a:r>
              <a:rPr lang="zh-CN" altLang="en-US" sz="1800" dirty="0"/>
              <a:t>操作；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提高计算机效率。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351860" y="924575"/>
            <a:ext cx="2772038" cy="30794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调度一组</a:t>
            </a:r>
            <a:r>
              <a:rPr lang="en-US" altLang="zh-CN" sz="1800" dirty="0"/>
              <a:t>I/O</a:t>
            </a:r>
            <a:r>
              <a:rPr lang="zh-CN" altLang="en-US" sz="1800" dirty="0"/>
              <a:t>请求：</a:t>
            </a:r>
          </a:p>
        </p:txBody>
      </p:sp>
      <p:sp>
        <p:nvSpPr>
          <p:cNvPr id="9" name="îSļiḓè"/>
          <p:cNvSpPr/>
          <p:nvPr/>
        </p:nvSpPr>
        <p:spPr>
          <a:xfrm>
            <a:off x="839233" y="914403"/>
            <a:ext cx="470900" cy="47653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0" name="íṥḻîḓe"/>
          <p:cNvSpPr/>
          <p:nvPr/>
        </p:nvSpPr>
        <p:spPr>
          <a:xfrm>
            <a:off x="2094923" y="3675497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1310133" y="2170391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061506"/>
            <a:ext cx="195860" cy="188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1452824" y="2336903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2259317" y="3817592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58E981-09F0-4395-A713-E87B49A6D28C}"/>
              </a:ext>
            </a:extLst>
          </p:cNvPr>
          <p:cNvSpPr txBox="1"/>
          <p:nvPr/>
        </p:nvSpPr>
        <p:spPr>
          <a:xfrm>
            <a:off x="5964154" y="942536"/>
            <a:ext cx="2852063" cy="19710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磁臂位于磁盘开头，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3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：磁盘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结束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附近数据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：磁盘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开始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附近数据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：磁盘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中间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附近数据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调度：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处理请求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FB8EB-63A1-6FE0-5420-A523936E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5" r="34890" b="65379"/>
          <a:stretch/>
        </p:blipFill>
        <p:spPr>
          <a:xfrm>
            <a:off x="76200" y="664570"/>
            <a:ext cx="2362200" cy="138489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B3D678-157B-4131-BF96-24EF7A8423C6}"/>
              </a:ext>
            </a:extLst>
          </p:cNvPr>
          <p:cNvSpPr txBox="1"/>
          <p:nvPr/>
        </p:nvSpPr>
        <p:spPr>
          <a:xfrm>
            <a:off x="2611484" y="895350"/>
            <a:ext cx="6429965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三、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提高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设备的利用率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尽可能让处理机和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设备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并行操作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，提高利用率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快速响应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，尽量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减少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设备运行时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干预时间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08438-B943-4C3C-A7DD-30F908C7CD8D}"/>
              </a:ext>
            </a:extLst>
          </p:cNvPr>
          <p:cNvSpPr txBox="1"/>
          <p:nvPr/>
        </p:nvSpPr>
        <p:spPr>
          <a:xfrm>
            <a:off x="304800" y="2266950"/>
            <a:ext cx="8001000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四、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设备进行控制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进行控制是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驱动程序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的功能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有四种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设备控制方式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）轮询可编程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IO;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）中断可编程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IO;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DMA;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通道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3.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根据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设备速率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传输数据单位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选择设备控制方式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FF0C41-83B0-4178-9935-4216D983198F}"/>
              </a:ext>
            </a:extLst>
          </p:cNvPr>
          <p:cNvSpPr txBox="1"/>
          <p:nvPr/>
        </p:nvSpPr>
        <p:spPr>
          <a:xfrm>
            <a:off x="838200" y="4171950"/>
            <a:ext cx="5657318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键盘、打印机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传输基本单位：字节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中段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磁盘、光盘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传输基本单位：数据块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——DMA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CF064-D746-4CFC-A815-5626F7129BB2}"/>
              </a:ext>
            </a:extLst>
          </p:cNvPr>
          <p:cNvSpPr/>
          <p:nvPr/>
        </p:nvSpPr>
        <p:spPr>
          <a:xfrm>
            <a:off x="914400" y="127540"/>
            <a:ext cx="2819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系统的基本功能</a:t>
            </a:r>
          </a:p>
        </p:txBody>
      </p:sp>
    </p:spTree>
    <p:extLst>
      <p:ext uri="{BB962C8B-B14F-4D97-AF65-F5344CB8AC3E}">
        <p14:creationId xmlns:p14="http://schemas.microsoft.com/office/powerpoint/2010/main" val="1019680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1419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7.6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用户层的</a:t>
            </a:r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I/O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7.6 </a:t>
            </a:r>
            <a:r>
              <a:rPr lang="zh-CN" altLang="en-US" sz="2100" b="1" dirty="0">
                <a:solidFill>
                  <a:srgbClr val="7F7F7F"/>
                </a:solidFill>
              </a:rPr>
              <a:t>用户层的</a:t>
            </a:r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软件</a:t>
            </a:r>
          </a:p>
        </p:txBody>
      </p:sp>
      <p:sp>
        <p:nvSpPr>
          <p:cNvPr id="3" name="îṥľíḑé"/>
          <p:cNvSpPr txBox="1"/>
          <p:nvPr/>
        </p:nvSpPr>
        <p:spPr>
          <a:xfrm>
            <a:off x="1219200" y="4207510"/>
            <a:ext cx="7196455" cy="295275"/>
          </a:xfrm>
          <a:prstGeom prst="rect">
            <a:avLst/>
          </a:prstGeom>
          <a:noFill/>
        </p:spPr>
        <p:txBody>
          <a:bodyPr wrap="square" lIns="68580" tIns="34290" rIns="68580" bIns="34290">
            <a:noAutofit/>
          </a:bodyPr>
          <a:lstStyle/>
          <a:p>
            <a:r>
              <a:rPr lang="zh-CN" altLang="en-US" sz="1800" dirty="0"/>
              <a:t>大部分</a:t>
            </a:r>
            <a:r>
              <a:rPr lang="en-US" altLang="zh-CN" sz="1800" dirty="0"/>
              <a:t>I/O</a:t>
            </a:r>
            <a:r>
              <a:rPr lang="zh-CN" altLang="en-US" sz="1800" dirty="0"/>
              <a:t>软件都放在</a:t>
            </a:r>
            <a:r>
              <a:rPr lang="en-US" altLang="zh-CN" sz="1800" dirty="0"/>
              <a:t>OS</a:t>
            </a:r>
            <a:r>
              <a:rPr lang="zh-CN" altLang="en-US" sz="1800" dirty="0"/>
              <a:t>内部，</a:t>
            </a:r>
            <a:r>
              <a:rPr lang="zh-CN" altLang="en-US" sz="1800" dirty="0">
                <a:solidFill>
                  <a:srgbClr val="FF0000"/>
                </a:solidFill>
              </a:rPr>
              <a:t>仍有一小部分在用户层，</a:t>
            </a:r>
            <a:r>
              <a:rPr lang="zh-CN" altLang="en-US" sz="1800" dirty="0"/>
              <a:t>包括与用户程序链接在一起的库函数</a:t>
            </a:r>
          </a:p>
        </p:txBody>
      </p:sp>
      <p:sp>
        <p:nvSpPr>
          <p:cNvPr id="4" name="íSľïdé"/>
          <p:cNvSpPr/>
          <p:nvPr/>
        </p:nvSpPr>
        <p:spPr>
          <a:xfrm>
            <a:off x="1492494" y="2293628"/>
            <a:ext cx="425777" cy="383952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34290" rIns="68580" bIns="3429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50" kern="1200"/>
          </a:p>
        </p:txBody>
      </p:sp>
      <p:sp>
        <p:nvSpPr>
          <p:cNvPr id="5" name="ïŝļíḓê"/>
          <p:cNvSpPr/>
          <p:nvPr/>
        </p:nvSpPr>
        <p:spPr bwMode="auto">
          <a:xfrm>
            <a:off x="6579268" y="2767514"/>
            <a:ext cx="417581" cy="415203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68580" tIns="34290" rIns="68580" bIns="34290">
            <a:normAutofit/>
          </a:bodyPr>
          <a:lstStyle/>
          <a:p>
            <a:endParaRPr lang="zh-CN" altLang="en-US" sz="100"/>
          </a:p>
        </p:txBody>
      </p:sp>
      <p:sp>
        <p:nvSpPr>
          <p:cNvPr id="6" name="îṧľîdé"/>
          <p:cNvSpPr/>
          <p:nvPr/>
        </p:nvSpPr>
        <p:spPr>
          <a:xfrm>
            <a:off x="2745950" y="1981701"/>
            <a:ext cx="3026201" cy="1571625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00"/>
          </a:p>
        </p:txBody>
      </p:sp>
      <p:sp>
        <p:nvSpPr>
          <p:cNvPr id="7" name="内容占位符 2"/>
          <p:cNvSpPr txBox="1"/>
          <p:nvPr/>
        </p:nvSpPr>
        <p:spPr>
          <a:xfrm>
            <a:off x="1322535" y="2767514"/>
            <a:ext cx="889412" cy="2847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dirty="0"/>
              <a:t>库函数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5834449" y="3276290"/>
            <a:ext cx="2424128" cy="631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dirty="0"/>
              <a:t>假脱机</a:t>
            </a:r>
            <a:r>
              <a:rPr lang="en-US" altLang="zh-CN" dirty="0"/>
              <a:t>(Spooling)</a:t>
            </a:r>
            <a:r>
              <a:rPr lang="zh-CN" altLang="en-US" dirty="0"/>
              <a:t>系统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819150"/>
            <a:ext cx="7629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用户层 I/O 软件</a:t>
            </a:r>
            <a:r>
              <a:rPr lang="zh-CN" altLang="en-US" sz="2000" dirty="0"/>
              <a:t>，实现与用户交互的接口，用户可直接调用在用户层提供的、与 I/O 操作有关的库函数，对设备进行操作。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7.6.1 </a:t>
            </a:r>
            <a:r>
              <a:rPr lang="zh-CN" altLang="en-US" sz="2100" b="1" dirty="0">
                <a:solidFill>
                  <a:srgbClr val="7F7F7F"/>
                </a:solidFill>
              </a:rPr>
              <a:t>系统调用与库函数</a:t>
            </a:r>
          </a:p>
        </p:txBody>
      </p:sp>
      <p:sp>
        <p:nvSpPr>
          <p:cNvPr id="3" name="矩形: 圆角 4"/>
          <p:cNvSpPr/>
          <p:nvPr/>
        </p:nvSpPr>
        <p:spPr>
          <a:xfrm>
            <a:off x="661295" y="998818"/>
            <a:ext cx="2057232" cy="4277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bg1"/>
                </a:solidFill>
              </a:rPr>
              <a:t>系统调用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61294" y="1540756"/>
            <a:ext cx="3218183" cy="12024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应用程序通过</a:t>
            </a:r>
            <a:r>
              <a:rPr lang="zh-CN" altLang="en-US" sz="1800" dirty="0">
                <a:solidFill>
                  <a:srgbClr val="FF0000"/>
                </a:solidFill>
              </a:rPr>
              <a:t>系统调用</a:t>
            </a:r>
            <a:r>
              <a:rPr lang="zh-CN" altLang="en-US" sz="1800" dirty="0"/>
              <a:t>间接调用</a:t>
            </a:r>
            <a:r>
              <a:rPr lang="en-US" altLang="zh-CN" sz="1800" dirty="0"/>
              <a:t>OS</a:t>
            </a:r>
            <a:r>
              <a:rPr lang="zh-CN" altLang="en-US" sz="1800" dirty="0"/>
              <a:t>中的</a:t>
            </a:r>
            <a:r>
              <a:rPr lang="en-US" altLang="zh-CN" sz="1800" dirty="0"/>
              <a:t>I/O</a:t>
            </a:r>
            <a:r>
              <a:rPr lang="zh-CN" altLang="en-US" sz="1800" dirty="0"/>
              <a:t>过程，对</a:t>
            </a:r>
            <a:r>
              <a:rPr lang="en-US" altLang="zh-CN" sz="1800" dirty="0"/>
              <a:t>I/O</a:t>
            </a:r>
            <a:r>
              <a:rPr lang="zh-CN" altLang="en-US" sz="1800" dirty="0"/>
              <a:t>设备进行操作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99791" y="2949967"/>
            <a:ext cx="2018735" cy="4277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bg1"/>
                </a:solidFill>
              </a:rPr>
              <a:t>库函数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699791" y="3491905"/>
            <a:ext cx="3179685" cy="22359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/>
              <a:t>Win32 API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/>
              <a:t>C </a:t>
            </a:r>
            <a:r>
              <a:rPr lang="zh-CN" altLang="en-US" sz="1800" dirty="0"/>
              <a:t>语言或</a:t>
            </a:r>
            <a:r>
              <a:rPr lang="en-US" altLang="zh-CN" sz="1800" dirty="0"/>
              <a:t>UNIX</a:t>
            </a:r>
            <a:r>
              <a:rPr lang="zh-CN" altLang="en-US" sz="1800" dirty="0"/>
              <a:t>系统中，系统调用与库函数，几乎一一对应</a:t>
            </a:r>
          </a:p>
        </p:txBody>
      </p:sp>
      <p:grpSp>
        <p:nvGrpSpPr>
          <p:cNvPr id="10" name="组合 17"/>
          <p:cNvGrpSpPr/>
          <p:nvPr/>
        </p:nvGrpSpPr>
        <p:grpSpPr bwMode="auto">
          <a:xfrm>
            <a:off x="4322912" y="1261281"/>
            <a:ext cx="4619297" cy="3031332"/>
            <a:chOff x="2437056" y="1415356"/>
            <a:chExt cx="5030468" cy="4314368"/>
          </a:xfrm>
        </p:grpSpPr>
        <p:sp>
          <p:nvSpPr>
            <p:cNvPr id="11" name="矩形 10"/>
            <p:cNvSpPr/>
            <p:nvPr/>
          </p:nvSpPr>
          <p:spPr bwMode="auto">
            <a:xfrm>
              <a:off x="2519785" y="2512845"/>
              <a:ext cx="1670569" cy="76215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+mn-ea"/>
                </a:rPr>
                <a:t>系统调用命令</a:t>
              </a:r>
            </a:p>
          </p:txBody>
        </p:sp>
        <p:sp>
          <p:nvSpPr>
            <p:cNvPr id="12" name="矩形 19"/>
            <p:cNvSpPr>
              <a:spLocks noChangeArrowheads="1"/>
            </p:cNvSpPr>
            <p:nvPr/>
          </p:nvSpPr>
          <p:spPr bwMode="auto">
            <a:xfrm>
              <a:off x="2519785" y="4114782"/>
              <a:ext cx="1671225" cy="76198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矩形 20"/>
            <p:cNvSpPr>
              <a:spLocks noChangeArrowheads="1"/>
            </p:cNvSpPr>
            <p:nvPr/>
          </p:nvSpPr>
          <p:spPr bwMode="auto">
            <a:xfrm>
              <a:off x="6019762" y="3124208"/>
              <a:ext cx="1447762" cy="1066772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cxnSp>
          <p:nvCxnSpPr>
            <p:cNvPr id="14" name="直接箭头连接符 21"/>
            <p:cNvCxnSpPr>
              <a:cxnSpLocks noChangeShapeType="1"/>
            </p:cNvCxnSpPr>
            <p:nvPr/>
          </p:nvCxnSpPr>
          <p:spPr bwMode="auto">
            <a:xfrm flipV="1">
              <a:off x="4191010" y="3124208"/>
              <a:ext cx="1828752" cy="15239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5" name="直接箭头连接符 22"/>
            <p:cNvCxnSpPr>
              <a:cxnSpLocks noChangeShapeType="1"/>
            </p:cNvCxnSpPr>
            <p:nvPr/>
          </p:nvCxnSpPr>
          <p:spPr bwMode="auto">
            <a:xfrm flipH="1" flipV="1">
              <a:off x="4191010" y="4114782"/>
              <a:ext cx="1828752" cy="7619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6" name="直接连接符 23"/>
            <p:cNvCxnSpPr>
              <a:cxnSpLocks noChangeShapeType="1"/>
            </p:cNvCxnSpPr>
            <p:nvPr/>
          </p:nvCxnSpPr>
          <p:spPr bwMode="auto">
            <a:xfrm>
              <a:off x="5281642" y="1691230"/>
              <a:ext cx="0" cy="40384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cxnSp>
          <p:nvCxnSpPr>
            <p:cNvPr id="17" name="直接连接符 24"/>
            <p:cNvCxnSpPr>
              <a:cxnSpLocks noChangeShapeType="1"/>
            </p:cNvCxnSpPr>
            <p:nvPr/>
          </p:nvCxnSpPr>
          <p:spPr bwMode="auto">
            <a:xfrm>
              <a:off x="2519785" y="3274997"/>
              <a:ext cx="0" cy="83817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cxnSp>
          <p:nvCxnSpPr>
            <p:cNvPr id="18" name="直接连接符 25"/>
            <p:cNvCxnSpPr>
              <a:cxnSpLocks noChangeShapeType="1"/>
            </p:cNvCxnSpPr>
            <p:nvPr/>
          </p:nvCxnSpPr>
          <p:spPr bwMode="auto">
            <a:xfrm>
              <a:off x="4191010" y="3276604"/>
              <a:ext cx="0" cy="83817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</a:ln>
          </p:spPr>
        </p:cxnSp>
        <p:sp>
          <p:nvSpPr>
            <p:cNvPr id="19" name="文本框 26"/>
            <p:cNvSpPr txBox="1">
              <a:spLocks noChangeArrowheads="1"/>
            </p:cNvSpPr>
            <p:nvPr/>
          </p:nvSpPr>
          <p:spPr bwMode="auto">
            <a:xfrm>
              <a:off x="3535278" y="1444830"/>
              <a:ext cx="1142970" cy="524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1800" b="0" dirty="0">
                  <a:latin typeface="+mn-ea"/>
                  <a:ea typeface="+mn-ea"/>
                </a:rPr>
                <a:t>用户态</a:t>
              </a:r>
            </a:p>
          </p:txBody>
        </p:sp>
        <p:sp>
          <p:nvSpPr>
            <p:cNvPr id="21" name="文本框 27"/>
            <p:cNvSpPr txBox="1">
              <a:spLocks noChangeArrowheads="1"/>
            </p:cNvSpPr>
            <p:nvPr/>
          </p:nvSpPr>
          <p:spPr bwMode="auto">
            <a:xfrm>
              <a:off x="5772792" y="1415356"/>
              <a:ext cx="1142970" cy="524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1800" b="0">
                  <a:latin typeface="+mn-ea"/>
                  <a:ea typeface="+mn-ea"/>
                </a:rPr>
                <a:t>内核态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37056" y="1960879"/>
              <a:ext cx="1372246" cy="5241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b="0" dirty="0">
                  <a:latin typeface="+mn-ea"/>
                </a:rPr>
                <a:t>用户程序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57520" y="2603026"/>
              <a:ext cx="1372245" cy="5241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b="0" dirty="0">
                  <a:solidFill>
                    <a:srgbClr val="FF0000"/>
                  </a:solidFill>
                  <a:latin typeface="+mn-ea"/>
                </a:rPr>
                <a:t>系统调用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73458" y="2676283"/>
              <a:ext cx="725080" cy="5241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b="0" dirty="0">
                  <a:latin typeface="+mn-ea"/>
                </a:rPr>
                <a:t>调用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81896" y="4216780"/>
              <a:ext cx="723490" cy="5241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b="0" dirty="0">
                  <a:latin typeface="+mn-ea"/>
                </a:rPr>
                <a:t>返回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4143778" y="998818"/>
            <a:ext cx="0" cy="3594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879476" y="4443212"/>
            <a:ext cx="5062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7.6.1 </a:t>
            </a:r>
            <a:r>
              <a:rPr lang="zh-CN" altLang="en-US" sz="2100" b="1" dirty="0">
                <a:solidFill>
                  <a:srgbClr val="7F7F7F"/>
                </a:solidFill>
              </a:rPr>
              <a:t>系统调用与库函数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1066800" y="1504950"/>
            <a:ext cx="6858000" cy="22359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/>
              <a:t>C </a:t>
            </a:r>
            <a:r>
              <a:rPr lang="zh-CN" altLang="en-US" sz="1800" dirty="0"/>
              <a:t>语言或</a:t>
            </a:r>
            <a:r>
              <a:rPr lang="en-US" altLang="zh-CN" sz="1800" dirty="0"/>
              <a:t>UNIX</a:t>
            </a:r>
            <a:r>
              <a:rPr lang="zh-CN" altLang="en-US" sz="1800" dirty="0"/>
              <a:t>系统中，系统调用与</a:t>
            </a:r>
            <a:r>
              <a:rPr lang="zh-CN" altLang="en-US" sz="1800" dirty="0">
                <a:solidFill>
                  <a:srgbClr val="FF0000"/>
                </a:solidFill>
              </a:rPr>
              <a:t>库函数</a:t>
            </a:r>
            <a:r>
              <a:rPr lang="zh-CN" altLang="en-US" sz="1800" dirty="0"/>
              <a:t>，几乎一一对应</a:t>
            </a:r>
            <a:endParaRPr lang="en-US" altLang="zh-CN" sz="1800" dirty="0"/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/>
              <a:t>windows</a:t>
            </a:r>
            <a:r>
              <a:rPr lang="zh-CN" altLang="en-US" sz="1800" dirty="0"/>
              <a:t>操作系统，微软定义了</a:t>
            </a:r>
            <a:r>
              <a:rPr lang="en-US" altLang="zh-CN" sz="1800" dirty="0"/>
              <a:t>Win32 API</a:t>
            </a:r>
            <a:r>
              <a:rPr lang="zh-CN" altLang="en-US" sz="1800" dirty="0"/>
              <a:t>，程序员何以利用该接口获得</a:t>
            </a:r>
            <a:r>
              <a:rPr lang="en-US" altLang="zh-CN" sz="1800" dirty="0"/>
              <a:t>OS</a:t>
            </a:r>
            <a:r>
              <a:rPr lang="zh-CN" altLang="en-US" sz="1800" dirty="0"/>
              <a:t>服务</a:t>
            </a:r>
            <a:endParaRPr lang="en-US" altLang="zh-CN" sz="1800" dirty="0"/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/>
              <a:t>内核 与 库函数关系</a:t>
            </a:r>
            <a:endParaRPr lang="en-US" altLang="zh-CN" sz="1800" dirty="0"/>
          </a:p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None/>
              <a:defRPr/>
            </a:pPr>
            <a:r>
              <a:rPr lang="en-US" altLang="zh-CN" sz="1800" dirty="0"/>
              <a:t>        1. </a:t>
            </a:r>
            <a:r>
              <a:rPr lang="zh-CN" altLang="en-US" sz="1800" dirty="0"/>
              <a:t>内核提供</a:t>
            </a:r>
            <a:r>
              <a:rPr lang="en-US" altLang="zh-CN" sz="1800" dirty="0"/>
              <a:t>OS</a:t>
            </a:r>
            <a:r>
              <a:rPr lang="zh-CN" altLang="en-US" sz="1800" dirty="0"/>
              <a:t>基本功能</a:t>
            </a:r>
            <a:endParaRPr lang="en-US" altLang="zh-CN" sz="1800" dirty="0"/>
          </a:p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None/>
              <a:defRPr/>
            </a:pPr>
            <a:r>
              <a:rPr lang="zh-CN" altLang="en-US" sz="1800" dirty="0"/>
              <a:t>        </a:t>
            </a:r>
            <a:r>
              <a:rPr lang="en-US" altLang="zh-CN" sz="1800" dirty="0"/>
              <a:t>2. </a:t>
            </a:r>
            <a:r>
              <a:rPr lang="zh-CN" altLang="en-US" sz="1800" dirty="0"/>
              <a:t>库函数提供</a:t>
            </a:r>
            <a:r>
              <a:rPr lang="en-US" altLang="zh-CN" sz="1800" dirty="0"/>
              <a:t>OS</a:t>
            </a:r>
            <a:r>
              <a:rPr lang="zh-CN" altLang="en-US" sz="1800" dirty="0"/>
              <a:t>扩展功能，用户通过库函数获得</a:t>
            </a:r>
            <a:r>
              <a:rPr lang="en-US" altLang="zh-CN" sz="1800" dirty="0"/>
              <a:t>OS</a:t>
            </a:r>
            <a:r>
              <a:rPr lang="zh-CN" altLang="en-US" sz="1800" dirty="0"/>
              <a:t>服务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88647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假脱机技术</a:t>
            </a:r>
          </a:p>
        </p:txBody>
      </p:sp>
      <p:sp>
        <p:nvSpPr>
          <p:cNvPr id="3" name="矩形 2"/>
          <p:cNvSpPr/>
          <p:nvPr/>
        </p:nvSpPr>
        <p:spPr>
          <a:xfrm>
            <a:off x="1130306" y="578636"/>
            <a:ext cx="7292478" cy="36381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为了缓和</a:t>
            </a:r>
            <a:r>
              <a:rPr lang="en-US" altLang="zh-CN" sz="1800" dirty="0">
                <a:latin typeface="+mn-ea"/>
              </a:rPr>
              <a:t>CPU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高速性</a:t>
            </a:r>
            <a:r>
              <a:rPr lang="zh-CN" altLang="en-US" sz="1800" dirty="0">
                <a:latin typeface="+mn-ea"/>
              </a:rPr>
              <a:t>与</a:t>
            </a:r>
            <a:r>
              <a:rPr lang="en-US" altLang="zh-CN" sz="1800" dirty="0">
                <a:latin typeface="+mn-ea"/>
              </a:rPr>
              <a:t>I/O</a:t>
            </a:r>
            <a:r>
              <a:rPr lang="zh-CN" altLang="en-US" sz="1800" dirty="0">
                <a:latin typeface="+mn-ea"/>
              </a:rPr>
              <a:t>设备的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低速性</a:t>
            </a:r>
            <a:r>
              <a:rPr lang="zh-CN" altLang="en-US" sz="1800" dirty="0">
                <a:latin typeface="+mn-ea"/>
              </a:rPr>
              <a:t>间的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矛盾</a:t>
            </a:r>
            <a:r>
              <a:rPr lang="zh-CN" altLang="en-US" sz="1800" dirty="0">
                <a:latin typeface="+mn-ea"/>
              </a:rPr>
              <a:t>而引入了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脱机输入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脱机输出</a:t>
            </a:r>
            <a:r>
              <a:rPr lang="zh-CN" altLang="en-US" sz="1800" dirty="0">
                <a:latin typeface="+mn-ea"/>
              </a:rPr>
              <a:t>技术。</a:t>
            </a:r>
          </a:p>
          <a:p>
            <a:pPr marL="342900" indent="-3429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利用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道</a:t>
            </a:r>
            <a:r>
              <a:rPr lang="zh-CN" altLang="en-US" sz="1800" dirty="0">
                <a:latin typeface="+mn-ea"/>
              </a:rPr>
              <a:t>程序模拟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脱机输入时外围机的功能</a:t>
            </a:r>
            <a:r>
              <a:rPr lang="zh-CN" altLang="en-US" sz="1800" dirty="0">
                <a:latin typeface="+mn-ea"/>
              </a:rPr>
              <a:t>，把低速</a:t>
            </a:r>
            <a:r>
              <a:rPr lang="en-US" altLang="zh-CN" sz="1800" dirty="0">
                <a:latin typeface="+mn-ea"/>
              </a:rPr>
              <a:t>I/O</a:t>
            </a:r>
            <a:r>
              <a:rPr lang="zh-CN" altLang="en-US" sz="1800" dirty="0">
                <a:latin typeface="+mn-ea"/>
              </a:rPr>
              <a:t>设备上的数据传送到高速磁盘上</a:t>
            </a:r>
          </a:p>
          <a:p>
            <a:pPr marL="342900" indent="-3429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用另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道程序模拟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脱机输出时外围机的功能</a:t>
            </a:r>
            <a:r>
              <a:rPr lang="zh-CN" altLang="en-US" sz="1800" dirty="0">
                <a:latin typeface="+mn-ea"/>
              </a:rPr>
              <a:t>，把数据从磁盘传送到低速输出设备</a:t>
            </a:r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外围操作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对数据的处理同时进行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，这种在联机情况下实现的同时外围操作</a:t>
            </a:r>
            <a:r>
              <a:rPr lang="zh-CN" altLang="en-US" sz="1800" dirty="0">
                <a:latin typeface="+mn-ea"/>
              </a:rPr>
              <a:t>称为</a:t>
            </a:r>
            <a:r>
              <a:rPr lang="en-US" altLang="zh-CN" sz="1800" dirty="0" err="1">
                <a:solidFill>
                  <a:srgbClr val="FF0000"/>
                </a:solidFill>
                <a:latin typeface="+mn-ea"/>
              </a:rPr>
              <a:t>SPOOLing</a:t>
            </a:r>
            <a:r>
              <a:rPr lang="en-US" altLang="zh-CN" sz="18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1800" dirty="0">
                <a:latin typeface="+mn-ea"/>
              </a:rPr>
              <a:t>(Simultaneous Peripheral Operations On-Line)</a:t>
            </a:r>
            <a:r>
              <a:rPr lang="zh-CN" altLang="en-US" sz="1800" dirty="0">
                <a:latin typeface="+mn-ea"/>
              </a:rPr>
              <a:t>，或假脱机技术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028" y="66783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028" y="3201282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7.6.2 </a:t>
            </a:r>
            <a:r>
              <a:rPr lang="zh-CN" altLang="en-US" sz="2100" b="1" dirty="0">
                <a:solidFill>
                  <a:srgbClr val="7F7F7F"/>
                </a:solidFill>
              </a:rPr>
              <a:t>假脱机系统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BA59BA-28BA-4AA5-B0C2-15AF6075E83E}"/>
              </a:ext>
            </a:extLst>
          </p:cNvPr>
          <p:cNvSpPr txBox="1"/>
          <p:nvPr/>
        </p:nvSpPr>
        <p:spPr>
          <a:xfrm>
            <a:off x="1228777" y="742950"/>
            <a:ext cx="6686446" cy="1280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多道程序技术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将一个物理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虚拟成多个逻辑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</a:p>
          <a:p>
            <a:pPr marL="342900" indent="-34290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假脱机技术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一个物理设备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虚拟成多个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逻辑设备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ts val="32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年代引入脱机输入、脱机输出技术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 err="1">
                <a:solidFill>
                  <a:srgbClr val="7F7F7F"/>
                </a:solidFill>
              </a:rPr>
              <a:t>SPOOLing</a:t>
            </a:r>
            <a:r>
              <a:rPr lang="zh-CN" altLang="en-US" sz="2100" b="1" dirty="0">
                <a:solidFill>
                  <a:srgbClr val="7F7F7F"/>
                </a:solidFill>
              </a:rPr>
              <a:t>系统的组成</a:t>
            </a:r>
            <a:r>
              <a:rPr lang="en-US" altLang="zh-CN" sz="2100" b="1" dirty="0">
                <a:solidFill>
                  <a:srgbClr val="7F7F7F"/>
                </a:solidFill>
              </a:rPr>
              <a:t>1</a:t>
            </a:r>
          </a:p>
        </p:txBody>
      </p:sp>
      <p:grpSp>
        <p:nvGrpSpPr>
          <p:cNvPr id="7" name="iṡļiḓe"/>
          <p:cNvGrpSpPr/>
          <p:nvPr/>
        </p:nvGrpSpPr>
        <p:grpSpPr>
          <a:xfrm>
            <a:off x="495300" y="973850"/>
            <a:ext cx="4314959" cy="1750300"/>
            <a:chOff x="660400" y="1787149"/>
            <a:chExt cx="5753279" cy="2333733"/>
          </a:xfrm>
        </p:grpSpPr>
        <p:grpSp>
          <p:nvGrpSpPr>
            <p:cNvPr id="8" name="iSḻíḓè"/>
            <p:cNvGrpSpPr/>
            <p:nvPr/>
          </p:nvGrpSpPr>
          <p:grpSpPr>
            <a:xfrm>
              <a:off x="1296567" y="1835355"/>
              <a:ext cx="5117112" cy="2285527"/>
              <a:chOff x="1296567" y="1835355"/>
              <a:chExt cx="6453960" cy="2285527"/>
            </a:xfrm>
          </p:grpSpPr>
          <p:sp>
            <p:nvSpPr>
              <p:cNvPr id="12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/>
                  <a:t>输入井和输出井</a:t>
                </a:r>
              </a:p>
            </p:txBody>
          </p:sp>
          <p:sp>
            <p:nvSpPr>
              <p:cNvPr id="13" name="íşļîḓé"/>
              <p:cNvSpPr/>
              <p:nvPr/>
            </p:nvSpPr>
            <p:spPr bwMode="auto">
              <a:xfrm>
                <a:off x="1296567" y="2279077"/>
                <a:ext cx="6453960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500" dirty="0">
                    <a:solidFill>
                      <a:srgbClr val="FF0000"/>
                    </a:solidFill>
                  </a:rPr>
                  <a:t>在磁盘上开辟的两个大存储空间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输入井：模拟脱机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输入时磁盘</a:t>
                </a:r>
                <a:r>
                  <a:rPr lang="zh-CN" altLang="en-US" sz="1500" dirty="0"/>
                  <a:t>，</a:t>
                </a:r>
                <a:endParaRPr lang="en-US" altLang="zh-CN" sz="1500" dirty="0"/>
              </a:p>
              <a:p>
                <a:pPr marL="0" lvl="1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</a:pPr>
                <a:r>
                  <a:rPr lang="zh-CN" altLang="en-US" sz="1500" dirty="0"/>
                  <a:t>用于收容</a:t>
                </a:r>
                <a:r>
                  <a:rPr lang="en-US" altLang="zh-CN" sz="1500" dirty="0"/>
                  <a:t>IO</a:t>
                </a:r>
                <a:r>
                  <a:rPr lang="zh-CN" altLang="en-US" sz="1500" dirty="0"/>
                  <a:t>设备输入数据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输出井：模拟脱机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输出时磁盘</a:t>
                </a:r>
                <a:r>
                  <a:rPr lang="zh-CN" altLang="en-US" sz="1500" dirty="0"/>
                  <a:t>，</a:t>
                </a:r>
                <a:endParaRPr lang="en-US" altLang="zh-CN" sz="1500" dirty="0"/>
              </a:p>
              <a:p>
                <a:pPr marL="0" lvl="1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</a:pPr>
                <a:r>
                  <a:rPr lang="zh-CN" altLang="en-US" sz="1500" dirty="0"/>
                  <a:t>用于用户程序输出数据</a:t>
                </a:r>
              </a:p>
            </p:txBody>
          </p:sp>
        </p:grpSp>
        <p:grpSp>
          <p:nvGrpSpPr>
            <p:cNvPr id="9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0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iŝļïḓê"/>
          <p:cNvGrpSpPr/>
          <p:nvPr/>
        </p:nvGrpSpPr>
        <p:grpSpPr>
          <a:xfrm>
            <a:off x="495300" y="2996006"/>
            <a:ext cx="4723385" cy="1878107"/>
            <a:chOff x="660400" y="2092935"/>
            <a:chExt cx="6297847" cy="2504143"/>
          </a:xfrm>
        </p:grpSpPr>
        <p:grpSp>
          <p:nvGrpSpPr>
            <p:cNvPr id="15" name="ïṧļïḓe"/>
            <p:cNvGrpSpPr/>
            <p:nvPr/>
          </p:nvGrpSpPr>
          <p:grpSpPr>
            <a:xfrm>
              <a:off x="1296567" y="2092935"/>
              <a:ext cx="5661680" cy="2504143"/>
              <a:chOff x="1296567" y="2092935"/>
              <a:chExt cx="7140794" cy="2504143"/>
            </a:xfrm>
          </p:grpSpPr>
          <p:sp>
            <p:nvSpPr>
              <p:cNvPr id="19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/>
                  <a:t>输入缓冲区和输出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缓冲区</a:t>
                </a:r>
              </a:p>
            </p:txBody>
          </p:sp>
          <p:sp>
            <p:nvSpPr>
              <p:cNvPr id="21" name="íşľíḑè"/>
              <p:cNvSpPr/>
              <p:nvPr/>
            </p:nvSpPr>
            <p:spPr bwMode="auto">
              <a:xfrm>
                <a:off x="1312811" y="2588173"/>
                <a:ext cx="6632638" cy="2008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500" dirty="0">
                    <a:solidFill>
                      <a:srgbClr val="0000FF"/>
                    </a:solidFill>
                  </a:rPr>
                  <a:t>缓和</a:t>
                </a:r>
                <a:r>
                  <a:rPr lang="en-US" altLang="zh-CN" sz="1500" dirty="0">
                    <a:solidFill>
                      <a:srgbClr val="0000FF"/>
                    </a:solidFill>
                  </a:rPr>
                  <a:t>CPU</a:t>
                </a:r>
                <a:r>
                  <a:rPr lang="zh-CN" altLang="en-US" sz="1500" dirty="0">
                    <a:solidFill>
                      <a:srgbClr val="0000FF"/>
                    </a:solidFill>
                  </a:rPr>
                  <a:t>和磁盘之间速度不匹配的矛盾</a:t>
                </a:r>
                <a:r>
                  <a:rPr lang="en-US" altLang="zh-CN" sz="1500" dirty="0">
                    <a:solidFill>
                      <a:srgbClr val="0000FF"/>
                    </a:solidFill>
                  </a:rPr>
                  <a:t>,在</a:t>
                </a:r>
                <a:r>
                  <a:rPr lang="en-US" altLang="zh-CN" sz="1500" dirty="0">
                    <a:solidFill>
                      <a:srgbClr val="FF0000"/>
                    </a:solidFill>
                  </a:rPr>
                  <a:t>内存中</a:t>
                </a:r>
                <a:r>
                  <a:rPr lang="en-US" altLang="zh-CN" sz="1500" dirty="0">
                    <a:solidFill>
                      <a:srgbClr val="0000FF"/>
                    </a:solidFill>
                  </a:rPr>
                  <a:t>开辟的两个缓冲区。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输入缓冲区：用于暂存由输入设备送来的数据，以后再传送到输入井。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输出缓冲区：用于暂存从输出井送来的数据，以后再传送给输出设备</a:t>
                </a:r>
              </a:p>
            </p:txBody>
          </p:sp>
        </p:grpSp>
        <p:grpSp>
          <p:nvGrpSpPr>
            <p:cNvPr id="16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7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îṧľîḋé"/>
          <p:cNvSpPr txBox="1"/>
          <p:nvPr>
            <p:custDataLst>
              <p:tags r:id="rId1"/>
            </p:custDataLst>
          </p:nvPr>
        </p:nvSpPr>
        <p:spPr>
          <a:xfrm>
            <a:off x="5943600" y="3472446"/>
            <a:ext cx="2286000" cy="292067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dirty="0"/>
              <a:t>输入进程和输出进程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9CE75A-F794-4213-A81B-EE45C251B336}"/>
              </a:ext>
            </a:extLst>
          </p:cNvPr>
          <p:cNvGrpSpPr/>
          <p:nvPr/>
        </p:nvGrpSpPr>
        <p:grpSpPr>
          <a:xfrm>
            <a:off x="5410200" y="3454793"/>
            <a:ext cx="373300" cy="373301"/>
            <a:chOff x="5118100" y="3386850"/>
            <a:chExt cx="373300" cy="373301"/>
          </a:xfrm>
        </p:grpSpPr>
        <p:sp>
          <p:nvSpPr>
            <p:cNvPr id="4" name="islîḋe"/>
            <p:cNvSpPr/>
            <p:nvPr>
              <p:custDataLst>
                <p:tags r:id="rId5"/>
              </p:custDataLst>
            </p:nvPr>
          </p:nvSpPr>
          <p:spPr>
            <a:xfrm>
              <a:off x="5118100" y="3386850"/>
              <a:ext cx="373300" cy="37330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îŝlîďe"/>
            <p:cNvSpPr/>
            <p:nvPr>
              <p:custDataLst>
                <p:tags r:id="rId6"/>
              </p:custDataLst>
            </p:nvPr>
          </p:nvSpPr>
          <p:spPr>
            <a:xfrm>
              <a:off x="5207686" y="3485426"/>
              <a:ext cx="194128" cy="17614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5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943600" y="3814922"/>
            <a:ext cx="180848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 dirty="0">
                <a:sym typeface="+mn-ea"/>
              </a:rPr>
              <a:t>预输入、缓输出</a:t>
            </a:r>
          </a:p>
        </p:txBody>
      </p:sp>
      <p:sp>
        <p:nvSpPr>
          <p:cNvPr id="23" name="îṧľîḋé">
            <a:extLst>
              <a:ext uri="{FF2B5EF4-FFF2-40B4-BE49-F238E27FC236}">
                <a16:creationId xmlns:a16="http://schemas.microsoft.com/office/drawing/2014/main" id="{C4B180BA-AC1C-4420-A116-931C45FF30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943600" y="4240578"/>
            <a:ext cx="2286000" cy="292067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dirty="0"/>
              <a:t>井管理程序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662271-C00A-4A0D-AF39-51F60C90B317}"/>
              </a:ext>
            </a:extLst>
          </p:cNvPr>
          <p:cNvGrpSpPr/>
          <p:nvPr/>
        </p:nvGrpSpPr>
        <p:grpSpPr>
          <a:xfrm>
            <a:off x="5410200" y="4222925"/>
            <a:ext cx="373300" cy="373301"/>
            <a:chOff x="5118100" y="3386850"/>
            <a:chExt cx="373300" cy="373301"/>
          </a:xfrm>
        </p:grpSpPr>
        <p:sp>
          <p:nvSpPr>
            <p:cNvPr id="25" name="islîḋe">
              <a:extLst>
                <a:ext uri="{FF2B5EF4-FFF2-40B4-BE49-F238E27FC236}">
                  <a16:creationId xmlns:a16="http://schemas.microsoft.com/office/drawing/2014/main" id="{B42D2D58-E840-47FB-9CB7-398D9679733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118100" y="3386850"/>
              <a:ext cx="373300" cy="37330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îŝlîďe">
              <a:extLst>
                <a:ext uri="{FF2B5EF4-FFF2-40B4-BE49-F238E27FC236}">
                  <a16:creationId xmlns:a16="http://schemas.microsoft.com/office/drawing/2014/main" id="{BC40740F-20A5-4ECC-8590-36B97D09D63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07686" y="3485426"/>
              <a:ext cx="194128" cy="17614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 fontScale="5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917D8144-87B9-452C-B8E3-1982B1BA53E2}"/>
              </a:ext>
            </a:extLst>
          </p:cNvPr>
          <p:cNvSpPr txBox="1"/>
          <p:nvPr/>
        </p:nvSpPr>
        <p:spPr>
          <a:xfrm>
            <a:off x="5943600" y="4583054"/>
            <a:ext cx="24384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 dirty="0">
                <a:sym typeface="+mn-ea"/>
              </a:rPr>
              <a:t>从</a:t>
            </a:r>
            <a:r>
              <a:rPr lang="zh-CN" altLang="en-US" sz="1500" dirty="0">
                <a:solidFill>
                  <a:srgbClr val="FF0000"/>
                </a:solidFill>
                <a:sym typeface="+mn-ea"/>
              </a:rPr>
              <a:t>输入井</a:t>
            </a:r>
            <a:r>
              <a:rPr lang="zh-CN" altLang="en-US" sz="1500" dirty="0">
                <a:sym typeface="+mn-ea"/>
              </a:rPr>
              <a:t>读取</a:t>
            </a:r>
            <a:endParaRPr lang="en-US" altLang="zh-CN" sz="1500" dirty="0">
              <a:sym typeface="+mn-ea"/>
            </a:endParaRPr>
          </a:p>
          <a:p>
            <a:r>
              <a:rPr lang="zh-CN" altLang="en-US" sz="1500" dirty="0">
                <a:sym typeface="+mn-ea"/>
              </a:rPr>
              <a:t>向</a:t>
            </a:r>
            <a:r>
              <a:rPr lang="zh-CN" altLang="en-US" sz="1500" dirty="0">
                <a:solidFill>
                  <a:srgbClr val="FF0000"/>
                </a:solidFill>
                <a:sym typeface="+mn-ea"/>
              </a:rPr>
              <a:t>输出井</a:t>
            </a:r>
            <a:r>
              <a:rPr lang="zh-CN" altLang="en-US" sz="1500" dirty="0">
                <a:sym typeface="+mn-ea"/>
              </a:rPr>
              <a:t>写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A934051-00AB-4603-99B5-5E0800B40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062" y="4100"/>
            <a:ext cx="4566097" cy="340028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42C1F59-17AD-45F2-809A-03810D1A9FEB}"/>
              </a:ext>
            </a:extLst>
          </p:cNvPr>
          <p:cNvSpPr txBox="1"/>
          <p:nvPr/>
        </p:nvSpPr>
        <p:spPr>
          <a:xfrm>
            <a:off x="6330629" y="59001"/>
            <a:ext cx="982961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存储器</a:t>
            </a:r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外存</a:t>
            </a:r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8FCB438-AC80-43B1-86E5-4BFA0AEC0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582" y="25030"/>
            <a:ext cx="1985158" cy="11001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 err="1">
                <a:solidFill>
                  <a:srgbClr val="7F7F7F"/>
                </a:solidFill>
              </a:rPr>
              <a:t>SPOOLing</a:t>
            </a:r>
            <a:r>
              <a:rPr lang="zh-CN" altLang="en-US" sz="2100" b="1" dirty="0">
                <a:solidFill>
                  <a:srgbClr val="7F7F7F"/>
                </a:solidFill>
              </a:rPr>
              <a:t>系统的工作原理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7" y="893384"/>
            <a:ext cx="8637319" cy="31441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47948" y="4133244"/>
            <a:ext cx="28924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 err="1">
                <a:latin typeface="+mn-ea"/>
                <a:sym typeface="Wingdings" panose="05000000000000000000" pitchFamily="2" charset="2"/>
              </a:rPr>
              <a:t>SPOOLing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系统的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工作原理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7FFD1AE-4E13-4CDF-B2FC-2FB69FC83A78}"/>
              </a:ext>
            </a:extLst>
          </p:cNvPr>
          <p:cNvSpPr/>
          <p:nvPr/>
        </p:nvSpPr>
        <p:spPr>
          <a:xfrm>
            <a:off x="5218610" y="2547256"/>
            <a:ext cx="365761" cy="40549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055F332-1109-4E13-AF30-9C8BBDDB43B2}"/>
              </a:ext>
            </a:extLst>
          </p:cNvPr>
          <p:cNvSpPr/>
          <p:nvPr/>
        </p:nvSpPr>
        <p:spPr>
          <a:xfrm>
            <a:off x="5220787" y="1501139"/>
            <a:ext cx="365761" cy="40549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 err="1">
                <a:solidFill>
                  <a:srgbClr val="7F7F7F"/>
                </a:solidFill>
              </a:rPr>
              <a:t>SPOOLing</a:t>
            </a:r>
            <a:r>
              <a:rPr lang="zh-CN" altLang="en-US" sz="2100" b="1" dirty="0">
                <a:solidFill>
                  <a:srgbClr val="7F7F7F"/>
                </a:solidFill>
              </a:rPr>
              <a:t>系统的特点</a:t>
            </a:r>
          </a:p>
        </p:txBody>
      </p:sp>
      <p:grpSp>
        <p:nvGrpSpPr>
          <p:cNvPr id="3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2444" y="1793752"/>
            <a:ext cx="8143875" cy="1751159"/>
            <a:chOff x="640860" y="1580300"/>
            <a:chExt cx="10858500" cy="2334878"/>
          </a:xfrm>
        </p:grpSpPr>
        <p:sp>
          <p:nvSpPr>
            <p:cNvPr id="4" name="íṥḻîḑe"/>
            <p:cNvSpPr/>
            <p:nvPr/>
          </p:nvSpPr>
          <p:spPr>
            <a:xfrm>
              <a:off x="682048" y="1580300"/>
              <a:ext cx="3476055" cy="1291689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5" name="ïşḻiḍé"/>
            <p:cNvSpPr/>
            <p:nvPr/>
          </p:nvSpPr>
          <p:spPr>
            <a:xfrm>
              <a:off x="640860" y="3008686"/>
              <a:ext cx="351724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r>
                <a:rPr lang="zh-CN" altLang="en-US" sz="1800" dirty="0">
                  <a:solidFill>
                    <a:srgbClr val="FF0000"/>
                  </a:solidFill>
                  <a:sym typeface="Wingdings" panose="05000000000000000000" pitchFamily="2" charset="2"/>
                </a:rPr>
                <a:t>提高了</a:t>
              </a:r>
              <a:r>
                <a:rPr lang="en-US" altLang="zh-CN" sz="1800" dirty="0">
                  <a:solidFill>
                    <a:srgbClr val="FF0000"/>
                  </a:solidFill>
                  <a:sym typeface="Wingdings" panose="05000000000000000000" pitchFamily="2" charset="2"/>
                </a:rPr>
                <a:t>I/O</a:t>
              </a:r>
              <a:r>
                <a:rPr lang="zh-CN" altLang="en-US" sz="1800" dirty="0">
                  <a:solidFill>
                    <a:srgbClr val="FF0000"/>
                  </a:solidFill>
                  <a:sym typeface="Wingdings" panose="05000000000000000000" pitchFamily="2" charset="2"/>
                </a:rPr>
                <a:t>的速度</a:t>
              </a:r>
            </a:p>
          </p:txBody>
        </p:sp>
        <p:sp>
          <p:nvSpPr>
            <p:cNvPr id="6" name="îŝļiḋe"/>
            <p:cNvSpPr/>
            <p:nvPr/>
          </p:nvSpPr>
          <p:spPr>
            <a:xfrm>
              <a:off x="4352677" y="1580300"/>
              <a:ext cx="3476055" cy="1291689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7" name="ïšlïḑè"/>
            <p:cNvSpPr/>
            <p:nvPr/>
          </p:nvSpPr>
          <p:spPr>
            <a:xfrm>
              <a:off x="4311489" y="3008686"/>
              <a:ext cx="351724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rm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sym typeface="Wingdings" panose="05000000000000000000" pitchFamily="2" charset="2"/>
                </a:rPr>
                <a:t>将</a:t>
              </a:r>
              <a:r>
                <a:rPr lang="zh-CN" altLang="en-US" sz="1800" dirty="0">
                  <a:solidFill>
                    <a:srgbClr val="0000FF"/>
                  </a:solidFill>
                  <a:sym typeface="Wingdings" panose="05000000000000000000" pitchFamily="2" charset="2"/>
                </a:rPr>
                <a:t>独占设备</a:t>
              </a:r>
              <a:r>
                <a:rPr lang="zh-CN" altLang="en-US" sz="1800" dirty="0">
                  <a:solidFill>
                    <a:schemeClr val="tx1"/>
                  </a:solidFill>
                  <a:sym typeface="Wingdings" panose="05000000000000000000" pitchFamily="2" charset="2"/>
                </a:rPr>
                <a:t>改造为</a:t>
              </a:r>
              <a:r>
                <a:rPr lang="zh-CN" altLang="en-US" sz="1800" dirty="0">
                  <a:solidFill>
                    <a:srgbClr val="0000FF"/>
                  </a:solidFill>
                  <a:sym typeface="Wingdings" panose="05000000000000000000" pitchFamily="2" charset="2"/>
                </a:rPr>
                <a:t>共享设备</a:t>
              </a:r>
              <a:endParaRPr lang="zh-CN" altLang="en-US" sz="1800" dirty="0">
                <a:sym typeface="Wingdings" panose="05000000000000000000" pitchFamily="2" charset="2"/>
              </a:endParaRPr>
            </a:p>
          </p:txBody>
        </p:sp>
        <p:sp>
          <p:nvSpPr>
            <p:cNvPr id="8" name="íŝḻiďé"/>
            <p:cNvSpPr/>
            <p:nvPr/>
          </p:nvSpPr>
          <p:spPr>
            <a:xfrm>
              <a:off x="8023305" y="1580300"/>
              <a:ext cx="3476055" cy="1291689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9" name="í$ḷîḋe"/>
            <p:cNvSpPr/>
            <p:nvPr/>
          </p:nvSpPr>
          <p:spPr>
            <a:xfrm>
              <a:off x="7982117" y="3008686"/>
              <a:ext cx="3497703" cy="906492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sym typeface="Wingdings" panose="05000000000000000000" pitchFamily="2" charset="2"/>
                </a:rPr>
                <a:t>实现了虚拟设备功能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假脱机打印机系统</a:t>
            </a: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975574" y="979832"/>
            <a:ext cx="7787425" cy="3550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打印机属于独占设备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。利用</a:t>
            </a:r>
            <a:r>
              <a:rPr lang="en-US" altLang="zh-CN" dirty="0" err="1">
                <a:latin typeface="+mn-ea"/>
                <a:sym typeface="Wingdings" panose="05000000000000000000" pitchFamily="2" charset="2"/>
              </a:rPr>
              <a:t>SPOOLing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技术，可将之改造为一台可供多个用户共享的设备，从而提高设备的利用率，也方便了用户。</a:t>
            </a:r>
          </a:p>
          <a:p>
            <a:pPr marL="0" indent="0">
              <a:lnSpc>
                <a:spcPct val="123000"/>
              </a:lnSpc>
              <a:spcBef>
                <a:spcPts val="600"/>
              </a:spcBef>
              <a:buNone/>
            </a:pPr>
            <a:r>
              <a:rPr lang="zh-CN" altLang="en-US" dirty="0">
                <a:latin typeface="+mn-ea"/>
                <a:sym typeface="Wingdings" panose="05000000000000000000" pitchFamily="2" charset="2"/>
              </a:rPr>
              <a:t>共享打印机技术已被广泛用于多用户系统和</a:t>
            </a:r>
            <a:r>
              <a:rPr lang="zh-CN" altLang="en-US" u="sng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局域网络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中</a:t>
            </a:r>
            <a:endParaRPr lang="en-US" altLang="zh-CN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磁盘缓冲区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：磁盘空间，暂存用户程序的输出数据</a:t>
            </a:r>
            <a:endParaRPr lang="en-US" altLang="zh-CN" sz="1800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打印缓冲区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：设在内存，暂存从磁盘缓冲区送来的数据</a:t>
            </a:r>
            <a:endParaRPr lang="en-US" altLang="zh-CN" sz="1800" dirty="0">
              <a:latin typeface="+mn-ea"/>
              <a:sym typeface="Wingdings" panose="05000000000000000000" pitchFamily="2" charset="2"/>
            </a:endParaRPr>
          </a:p>
          <a:p>
            <a:pPr lvl="1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假脱机管理进程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假脱机打印进程</a:t>
            </a:r>
            <a:endParaRPr lang="en-US" altLang="zh-CN" sz="1800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lvl="2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假脱机管理进程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为每个要求打印的用户数据建立一个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假脱机文件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，并放入文件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队列中</a:t>
            </a:r>
            <a:endParaRPr lang="en-US" altLang="zh-CN" sz="1800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lvl="2" indent="-360045">
              <a:lnSpc>
                <a:spcPct val="12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假脱机打印进程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依次对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队列中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的文件进行打印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444" y="979832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444" y="170589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FB8EB-63A1-6FE0-5420-A523936E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5" r="34890" b="65379"/>
          <a:stretch/>
        </p:blipFill>
        <p:spPr>
          <a:xfrm>
            <a:off x="76200" y="664570"/>
            <a:ext cx="2362200" cy="138489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B3D678-157B-4131-BF96-24EF7A8423C6}"/>
              </a:ext>
            </a:extLst>
          </p:cNvPr>
          <p:cNvSpPr txBox="1"/>
          <p:nvPr/>
        </p:nvSpPr>
        <p:spPr>
          <a:xfrm>
            <a:off x="2590800" y="1060668"/>
            <a:ext cx="59554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五、确保对设备的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正确共享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，包括独占和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共享设备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的共享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08438-B943-4C3C-A7DD-30F908C7CD8D}"/>
              </a:ext>
            </a:extLst>
          </p:cNvPr>
          <p:cNvSpPr txBox="1"/>
          <p:nvPr/>
        </p:nvSpPr>
        <p:spPr>
          <a:xfrm>
            <a:off x="457200" y="2841727"/>
            <a:ext cx="8001000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六、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错误处理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设备包括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机械设备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电器部分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，运行时容易出现错误和故障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错误分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临时性错误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持久性错误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临时性错误，通过重试操作来纠正，如传输错误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持久性错误，向上层报告，如多次重传失败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E23628-EA44-44C6-82B7-599F08DA0A23}"/>
              </a:ext>
            </a:extLst>
          </p:cNvPr>
          <p:cNvSpPr/>
          <p:nvPr/>
        </p:nvSpPr>
        <p:spPr>
          <a:xfrm>
            <a:off x="914400" y="127540"/>
            <a:ext cx="2819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I/O</a:t>
            </a:r>
            <a:r>
              <a:rPr lang="zh-CN" altLang="en-US" sz="2100" b="1" dirty="0">
                <a:solidFill>
                  <a:srgbClr val="7F7F7F"/>
                </a:solidFill>
              </a:rPr>
              <a:t>系统的基本功能</a:t>
            </a:r>
          </a:p>
        </p:txBody>
      </p:sp>
    </p:spTree>
    <p:extLst>
      <p:ext uri="{BB962C8B-B14F-4D97-AF65-F5344CB8AC3E}">
        <p14:creationId xmlns:p14="http://schemas.microsoft.com/office/powerpoint/2010/main" val="1539797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548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假脱机打印系统的组成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2" y="789073"/>
            <a:ext cx="7899371" cy="3469323"/>
          </a:xfrm>
          <a:prstGeom prst="rect">
            <a:avLst/>
          </a:prstGeom>
        </p:spPr>
      </p:pic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2706960" y="4781550"/>
            <a:ext cx="3458051" cy="285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假脱机打印机系统</a:t>
            </a:r>
            <a:r>
              <a:rPr lang="zh-CN" altLang="en-US">
                <a:sym typeface="Wingdings" panose="05000000000000000000" pitchFamily="2" charset="2"/>
              </a:rPr>
              <a:t>的组成</a:t>
            </a:r>
            <a:endParaRPr lang="zh-CN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E468ED-EA16-4427-8986-740BCC511C89}"/>
              </a:ext>
            </a:extLst>
          </p:cNvPr>
          <p:cNvSpPr txBox="1"/>
          <p:nvPr/>
        </p:nvSpPr>
        <p:spPr>
          <a:xfrm>
            <a:off x="1447800" y="697709"/>
            <a:ext cx="723275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内存中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DF117FE-D4E4-4CC5-BE37-42CA7EDADEDC}"/>
              </a:ext>
            </a:extLst>
          </p:cNvPr>
          <p:cNvSpPr/>
          <p:nvPr/>
        </p:nvSpPr>
        <p:spPr>
          <a:xfrm>
            <a:off x="4800600" y="3562350"/>
            <a:ext cx="1123950" cy="6096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53E569F-80DE-40D9-AE59-13893B874DA8}"/>
              </a:ext>
            </a:extLst>
          </p:cNvPr>
          <p:cNvCxnSpPr/>
          <p:nvPr/>
        </p:nvCxnSpPr>
        <p:spPr>
          <a:xfrm flipH="1" flipV="1">
            <a:off x="5943600" y="4171950"/>
            <a:ext cx="1447800" cy="8382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75F74FC-931E-4C3A-B65D-9AF0D9135E30}"/>
              </a:ext>
            </a:extLst>
          </p:cNvPr>
          <p:cNvSpPr txBox="1"/>
          <p:nvPr/>
        </p:nvSpPr>
        <p:spPr>
          <a:xfrm>
            <a:off x="6488589" y="4253497"/>
            <a:ext cx="902811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打印请求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EF58C51-AB5E-4140-BC3C-CD1B0F191F88}"/>
              </a:ext>
            </a:extLst>
          </p:cNvPr>
          <p:cNvCxnSpPr/>
          <p:nvPr/>
        </p:nvCxnSpPr>
        <p:spPr>
          <a:xfrm flipV="1">
            <a:off x="5638800" y="2190750"/>
            <a:ext cx="381000" cy="13716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EAAEE-8AFA-49C1-8191-8B8C9D2DB2CE}"/>
              </a:ext>
            </a:extLst>
          </p:cNvPr>
          <p:cNvSpPr txBox="1"/>
          <p:nvPr/>
        </p:nvSpPr>
        <p:spPr>
          <a:xfrm>
            <a:off x="5105400" y="2752695"/>
            <a:ext cx="697627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申请</a:t>
            </a:r>
            <a:endParaRPr lang="en-US" altLang="zh-CN" sz="1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空闲盘块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A046A3-3B81-4088-8EE5-8BC048E7AF2F}"/>
              </a:ext>
            </a:extLst>
          </p:cNvPr>
          <p:cNvSpPr txBox="1"/>
          <p:nvPr/>
        </p:nvSpPr>
        <p:spPr>
          <a:xfrm>
            <a:off x="4435986" y="1085829"/>
            <a:ext cx="1338828" cy="2462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申请空白用户打印表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E1DFFA-F90D-427F-B925-5AD82C30A70A}"/>
              </a:ext>
            </a:extLst>
          </p:cNvPr>
          <p:cNvSpPr txBox="1"/>
          <p:nvPr/>
        </p:nvSpPr>
        <p:spPr>
          <a:xfrm>
            <a:off x="500179" y="3627603"/>
            <a:ext cx="3640740" cy="7694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打印机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空闲时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，由 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假脱机文件队列</a:t>
            </a:r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队首取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用户打印表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1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打印数据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由 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磁盘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传到 </a:t>
            </a:r>
            <a:r>
              <a: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打印缓冲区</a:t>
            </a:r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，交打印机打印</a:t>
            </a:r>
            <a:endParaRPr lang="en-US" altLang="zh-CN" sz="1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队列非空，重复</a:t>
            </a:r>
            <a:endParaRPr lang="en-US" altLang="zh-CN" sz="1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队列空，阻塞；有打印需求会被唤醒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9DC7D3-F6B4-4EC7-8A22-20C6F1A66300}"/>
              </a:ext>
            </a:extLst>
          </p:cNvPr>
          <p:cNvSpPr txBox="1"/>
          <p:nvPr/>
        </p:nvSpPr>
        <p:spPr>
          <a:xfrm>
            <a:off x="1371600" y="3243097"/>
            <a:ext cx="1261140" cy="3693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495CAA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打印进程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3C26268-D582-4E40-A8F8-54F1E4EDFC22}"/>
              </a:ext>
            </a:extLst>
          </p:cNvPr>
          <p:cNvCxnSpPr/>
          <p:nvPr/>
        </p:nvCxnSpPr>
        <p:spPr>
          <a:xfrm flipH="1" flipV="1">
            <a:off x="2320549" y="1047750"/>
            <a:ext cx="2115436" cy="38079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63D5AE0-2B24-4BC0-A2FC-01964C24B999}"/>
              </a:ext>
            </a:extLst>
          </p:cNvPr>
          <p:cNvSpPr txBox="1"/>
          <p:nvPr/>
        </p:nvSpPr>
        <p:spPr>
          <a:xfrm>
            <a:off x="3144335" y="784577"/>
            <a:ext cx="933269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挂载队尾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共享打印机</a:t>
            </a:r>
          </a:p>
        </p:txBody>
      </p:sp>
      <p:sp>
        <p:nvSpPr>
          <p:cNvPr id="3" name="iṥlídè"/>
          <p:cNvSpPr/>
          <p:nvPr/>
        </p:nvSpPr>
        <p:spPr>
          <a:xfrm>
            <a:off x="7034605" y="925823"/>
            <a:ext cx="3925316" cy="3756215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lang="zh-CN" altLang="en-US" sz="100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495300" y="973850"/>
            <a:ext cx="6217813" cy="1750300"/>
            <a:chOff x="660400" y="1787149"/>
            <a:chExt cx="8290417" cy="2333733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7654250" cy="2285527"/>
              <a:chOff x="1296567" y="1835355"/>
              <a:chExt cx="9653927" cy="2285527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dirty="0">
                    <a:sym typeface="Wingdings" panose="05000000000000000000" pitchFamily="2" charset="2"/>
                  </a:rPr>
                  <a:t>假脱机</a:t>
                </a:r>
                <a:r>
                  <a:rPr lang="zh-CN" altLang="en-US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管理</a:t>
                </a:r>
                <a:r>
                  <a:rPr lang="zh-CN" altLang="en-US" dirty="0">
                    <a:sym typeface="Wingdings" panose="05000000000000000000" pitchFamily="2" charset="2"/>
                  </a:rPr>
                  <a:t>进程</a:t>
                </a:r>
                <a:endParaRPr lang="en-US" altLang="zh-CN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0" name="íşļîḓé"/>
              <p:cNvSpPr/>
              <p:nvPr/>
            </p:nvSpPr>
            <p:spPr bwMode="auto">
              <a:xfrm>
                <a:off x="1296567" y="2279077"/>
                <a:ext cx="9653927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在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磁盘缓冲区</a:t>
                </a:r>
                <a:r>
                  <a:rPr lang="zh-CN" altLang="en-US" sz="1500" dirty="0"/>
                  <a:t>中为之申请一个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空闲盘块</a:t>
                </a:r>
                <a:r>
                  <a:rPr lang="zh-CN" altLang="en-US" sz="1500" dirty="0"/>
                  <a:t>，并将要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打印的数据送入其中暂存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为用户进程申请一张空白的用户请求打印表，并将用户的打印要求填入表中，再将该表挂到假脱机文件队列上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502444" y="2803930"/>
            <a:ext cx="6217813" cy="1878107"/>
            <a:chOff x="660400" y="2092935"/>
            <a:chExt cx="8290417" cy="2504143"/>
          </a:xfrm>
        </p:grpSpPr>
        <p:grpSp>
          <p:nvGrpSpPr>
            <p:cNvPr id="12" name="ïṧļïḓe"/>
            <p:cNvGrpSpPr/>
            <p:nvPr/>
          </p:nvGrpSpPr>
          <p:grpSpPr>
            <a:xfrm>
              <a:off x="1296567" y="2092935"/>
              <a:ext cx="7654250" cy="2504143"/>
              <a:chOff x="1296567" y="2092935"/>
              <a:chExt cx="9653923" cy="2504143"/>
            </a:xfrm>
          </p:grpSpPr>
          <p:sp>
            <p:nvSpPr>
              <p:cNvPr id="16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dirty="0">
                    <a:sym typeface="Wingdings" panose="05000000000000000000" pitchFamily="2" charset="2"/>
                  </a:rPr>
                  <a:t>假脱机</a:t>
                </a:r>
                <a:r>
                  <a:rPr lang="zh-CN" alt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打印</a:t>
                </a:r>
                <a:r>
                  <a:rPr lang="zh-CN" altLang="en-US" dirty="0">
                    <a:sym typeface="Wingdings" panose="05000000000000000000" pitchFamily="2" charset="2"/>
                  </a:rPr>
                  <a:t>进程</a:t>
                </a:r>
                <a:endParaRPr lang="en-US" altLang="zh-CN" dirty="0">
                  <a:sym typeface="Wingdings" panose="05000000000000000000" pitchFamily="2" charset="2"/>
                </a:endParaRPr>
              </a:p>
            </p:txBody>
          </p:sp>
          <p:sp>
            <p:nvSpPr>
              <p:cNvPr id="17" name="íşľíḑè"/>
              <p:cNvSpPr/>
              <p:nvPr/>
            </p:nvSpPr>
            <p:spPr bwMode="auto">
              <a:xfrm>
                <a:off x="1312811" y="2588173"/>
                <a:ext cx="9637679" cy="2008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当打印机空闲时，进程从请求打印队列的队首取出一张请求打印表，根据表中的要求将要打印的数据，从输出井传送到内存缓冲区，再由打印机进行打印</a:t>
                </a:r>
              </a:p>
              <a:p>
                <a:pPr marL="342900" lvl="1" indent="-342900">
                  <a:lnSpc>
                    <a:spcPct val="123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500" dirty="0"/>
                  <a:t>打印完，进程再次察看请求打印队列，若非空，重复上述工作，直到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队列为空</a:t>
                </a:r>
                <a:r>
                  <a:rPr lang="zh-CN" altLang="en-US" sz="1500" dirty="0"/>
                  <a:t>。此后进程才将自己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阻塞</a:t>
                </a:r>
                <a:r>
                  <a:rPr lang="zh-CN" altLang="en-US" sz="1500" dirty="0"/>
                  <a:t>起来。仅当下次再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有打印</a:t>
                </a:r>
                <a:r>
                  <a:rPr lang="zh-CN" altLang="en-US" sz="1500" dirty="0"/>
                  <a:t>请求时，进程才被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唤醒</a:t>
                </a:r>
              </a:p>
            </p:txBody>
          </p:sp>
        </p:grp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5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3013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7.7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7.8 </a:t>
            </a:r>
            <a:r>
              <a:rPr lang="zh-CN" altLang="en-US" sz="1800" dirty="0">
                <a:latin typeface="+mj-ea"/>
              </a:rPr>
              <a:t>磁盘性能概述和磁盘调度</a:t>
            </a:r>
            <a:endParaRPr lang="en-US" altLang="zh-CN" sz="1800" dirty="0">
              <a:latin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 </a:t>
            </a:r>
            <a:r>
              <a:rPr lang="zh-CN" altLang="en-US" sz="2100" b="1" dirty="0">
                <a:solidFill>
                  <a:srgbClr val="7F7F7F"/>
                </a:solidFill>
              </a:rPr>
              <a:t>缓冲区管理</a:t>
            </a:r>
          </a:p>
        </p:txBody>
      </p:sp>
      <p:sp>
        <p:nvSpPr>
          <p:cNvPr id="4" name="i$lîďê"/>
          <p:cNvSpPr/>
          <p:nvPr/>
        </p:nvSpPr>
        <p:spPr>
          <a:xfrm>
            <a:off x="1371599" y="1589815"/>
            <a:ext cx="7051606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缓冲区实现方式：</a:t>
            </a:r>
          </a:p>
        </p:txBody>
      </p:sp>
      <p:sp>
        <p:nvSpPr>
          <p:cNvPr id="6" name="ïṧḷïḋè"/>
          <p:cNvSpPr/>
          <p:nvPr/>
        </p:nvSpPr>
        <p:spPr>
          <a:xfrm>
            <a:off x="1372688" y="3790950"/>
            <a:ext cx="7162800" cy="53189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缓冲管理的主要功能</a:t>
            </a:r>
            <a:r>
              <a:rPr lang="zh-CN" altLang="en-US" dirty="0"/>
              <a:t>：</a:t>
            </a:r>
            <a:r>
              <a:rPr lang="zh-CN" altLang="en-US" sz="1800" dirty="0"/>
              <a:t>组织缓冲区，并提供获得、释放缓冲区的手段</a:t>
            </a:r>
          </a:p>
        </p:txBody>
      </p:sp>
      <p:sp>
        <p:nvSpPr>
          <p:cNvPr id="8" name="íšḻíḑê"/>
          <p:cNvSpPr/>
          <p:nvPr/>
        </p:nvSpPr>
        <p:spPr>
          <a:xfrm>
            <a:off x="1295400" y="753302"/>
            <a:ext cx="7620000" cy="58225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/>
              <a:t>现代操作系统中，几乎所有的</a:t>
            </a:r>
            <a:r>
              <a:rPr lang="en-US" altLang="zh-CN" sz="1800" dirty="0"/>
              <a:t>I/O</a:t>
            </a:r>
            <a:r>
              <a:rPr lang="zh-CN" altLang="en-US" sz="1800" dirty="0"/>
              <a:t>设备在与</a:t>
            </a:r>
            <a:r>
              <a:rPr lang="en-US" altLang="zh-CN" sz="1800" dirty="0"/>
              <a:t>CPU</a:t>
            </a:r>
            <a:r>
              <a:rPr lang="zh-CN" altLang="en-US" sz="1800" dirty="0"/>
              <a:t>交换数据时，都用到缓冲区</a:t>
            </a:r>
          </a:p>
        </p:txBody>
      </p:sp>
      <p:sp>
        <p:nvSpPr>
          <p:cNvPr id="9" name="îSļiḓè"/>
          <p:cNvSpPr/>
          <p:nvPr/>
        </p:nvSpPr>
        <p:spPr>
          <a:xfrm>
            <a:off x="858973" y="808979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0" name="íṥḻîḓe"/>
          <p:cNvSpPr/>
          <p:nvPr/>
        </p:nvSpPr>
        <p:spPr>
          <a:xfrm>
            <a:off x="860061" y="3790950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858972" y="1514420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1001664" y="956082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1001663" y="1680933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ïśḷïḓe"/>
          <p:cNvSpPr/>
          <p:nvPr/>
        </p:nvSpPr>
        <p:spPr>
          <a:xfrm>
            <a:off x="1024456" y="3933045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FA9351-6F79-4DF6-9621-D613DB56A5AD}"/>
              </a:ext>
            </a:extLst>
          </p:cNvPr>
          <p:cNvSpPr txBox="1"/>
          <p:nvPr/>
        </p:nvSpPr>
        <p:spPr>
          <a:xfrm>
            <a:off x="1094422" y="2266950"/>
            <a:ext cx="6032421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硬件寄存器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组成，成本高，容量小，速度块，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如设备管理器中的数据缓冲区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2.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利用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内存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做缓冲区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7.7.1 </a:t>
            </a:r>
            <a:r>
              <a:rPr lang="zh-CN" altLang="en-US" sz="2100" b="1" dirty="0">
                <a:solidFill>
                  <a:srgbClr val="7F7F7F"/>
                </a:solidFill>
              </a:rPr>
              <a:t>缓冲的引入</a:t>
            </a:r>
          </a:p>
        </p:txBody>
      </p:sp>
      <p:sp>
        <p:nvSpPr>
          <p:cNvPr id="3" name="íšḻíḑê"/>
          <p:cNvSpPr/>
          <p:nvPr/>
        </p:nvSpPr>
        <p:spPr>
          <a:xfrm>
            <a:off x="772311" y="1001848"/>
            <a:ext cx="7051605" cy="58225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</a:rPr>
              <a:t>引入缓冲的主要原因</a:t>
            </a:r>
          </a:p>
        </p:txBody>
      </p:sp>
      <p:sp>
        <p:nvSpPr>
          <p:cNvPr id="4" name="íşļîḓé"/>
          <p:cNvSpPr/>
          <p:nvPr/>
        </p:nvSpPr>
        <p:spPr bwMode="auto">
          <a:xfrm>
            <a:off x="14786" y="1592495"/>
            <a:ext cx="4186736" cy="292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缓和</a:t>
            </a:r>
            <a:r>
              <a:rPr lang="en-US" altLang="zh-CN" dirty="0"/>
              <a:t>CPU</a:t>
            </a:r>
            <a:r>
              <a:rPr lang="zh-CN" altLang="en-US" dirty="0"/>
              <a:t>与</a:t>
            </a:r>
            <a:r>
              <a:rPr lang="en-US" altLang="zh-CN" dirty="0"/>
              <a:t>I/O</a:t>
            </a:r>
            <a:r>
              <a:rPr lang="zh-CN" altLang="en-US" dirty="0"/>
              <a:t>设备间</a:t>
            </a:r>
            <a:r>
              <a:rPr lang="zh-CN" altLang="en-US" dirty="0">
                <a:solidFill>
                  <a:srgbClr val="FF0000"/>
                </a:solidFill>
              </a:rPr>
              <a:t>速度不匹配的矛盾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减少</a:t>
            </a:r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中断频率</a:t>
            </a:r>
            <a:r>
              <a:rPr lang="zh-CN" altLang="en-US" dirty="0"/>
              <a:t>，放宽对</a:t>
            </a:r>
            <a:r>
              <a:rPr lang="en-US" altLang="zh-CN" dirty="0"/>
              <a:t>CPU</a:t>
            </a:r>
            <a:r>
              <a:rPr lang="zh-CN" altLang="en-US" dirty="0"/>
              <a:t>中断响应时间的限制</a:t>
            </a:r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解决数据粒度不匹配的问题</a:t>
            </a:r>
            <a:r>
              <a:rPr lang="en-US" altLang="zh-CN" dirty="0"/>
              <a:t>(</a:t>
            </a:r>
            <a:r>
              <a:rPr lang="zh-CN" altLang="en-US" dirty="0"/>
              <a:t>字节</a:t>
            </a:r>
            <a:r>
              <a:rPr lang="en-US" altLang="zh-CN" dirty="0"/>
              <a:t>-</a:t>
            </a:r>
            <a:r>
              <a:rPr lang="zh-CN" altLang="en-US" dirty="0"/>
              <a:t>字</a:t>
            </a:r>
            <a:r>
              <a:rPr lang="en-US" altLang="zh-CN" dirty="0"/>
              <a:t>)</a:t>
            </a:r>
            <a:endParaRPr lang="zh-CN" altLang="en-US" dirty="0"/>
          </a:p>
          <a:p>
            <a:pPr marL="342900" lvl="1" indent="-342900">
              <a:lnSpc>
                <a:spcPct val="132000"/>
              </a:lnSpc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提高</a:t>
            </a:r>
            <a:r>
              <a:rPr lang="en-US" altLang="zh-CN" dirty="0"/>
              <a:t>CPU</a:t>
            </a:r>
            <a:r>
              <a:rPr lang="zh-CN" altLang="en-US" dirty="0"/>
              <a:t>与</a:t>
            </a:r>
            <a:r>
              <a:rPr lang="en-US" altLang="zh-CN" dirty="0"/>
              <a:t>I/O</a:t>
            </a:r>
            <a:r>
              <a:rPr lang="zh-CN" altLang="en-US" dirty="0"/>
              <a:t>设备之间的</a:t>
            </a:r>
            <a:r>
              <a:rPr lang="zh-CN" altLang="en-US" dirty="0">
                <a:solidFill>
                  <a:srgbClr val="FF0000"/>
                </a:solidFill>
              </a:rPr>
              <a:t>并行性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22" y="1661374"/>
            <a:ext cx="4600110" cy="256215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D82F1C-DFE4-428A-9C64-34BBD66B5FEA}"/>
              </a:ext>
            </a:extLst>
          </p:cNvPr>
          <p:cNvSpPr txBox="1"/>
          <p:nvPr/>
        </p:nvSpPr>
        <p:spPr>
          <a:xfrm>
            <a:off x="4876800" y="1346044"/>
            <a:ext cx="2877711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如果只有</a:t>
            </a:r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1b</a:t>
            </a:r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缓冲区，每发送</a:t>
            </a:r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1b</a:t>
            </a:r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数据就要中断一次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BE34956-9248-49E1-926B-3678B45AEAF4}"/>
              </a:ext>
            </a:extLst>
          </p:cNvPr>
          <p:cNvCxnSpPr/>
          <p:nvPr/>
        </p:nvCxnSpPr>
        <p:spPr>
          <a:xfrm>
            <a:off x="6019800" y="2942452"/>
            <a:ext cx="167640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25125F6-3F89-491A-BB87-45743FFCB7BE}"/>
              </a:ext>
            </a:extLst>
          </p:cNvPr>
          <p:cNvSpPr txBox="1"/>
          <p:nvPr/>
        </p:nvSpPr>
        <p:spPr>
          <a:xfrm>
            <a:off x="7620000" y="2801461"/>
            <a:ext cx="697627" cy="24622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移位操作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7.7.2 </a:t>
            </a:r>
            <a:r>
              <a:rPr lang="zh-CN" altLang="en-US" sz="2100" b="1" dirty="0">
                <a:solidFill>
                  <a:srgbClr val="7F7F7F"/>
                </a:solidFill>
              </a:rPr>
              <a:t>单缓冲</a:t>
            </a:r>
          </a:p>
        </p:txBody>
      </p:sp>
      <p:sp>
        <p:nvSpPr>
          <p:cNvPr id="3" name="íšḻíḑê"/>
          <p:cNvSpPr/>
          <p:nvPr/>
        </p:nvSpPr>
        <p:spPr>
          <a:xfrm>
            <a:off x="743333" y="1504830"/>
            <a:ext cx="7943467" cy="103623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pPr marL="457200" indent="-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sz="1800" dirty="0" err="1"/>
              <a:t>在设备和处理器之间设置一个缓冲区。设备和处理器交换数据时，先把</a:t>
            </a:r>
            <a:endParaRPr lang="en-US" sz="1800" dirty="0"/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sz="1800" dirty="0" err="1">
                <a:solidFill>
                  <a:srgbClr val="FF0000"/>
                </a:solidFill>
              </a:rPr>
              <a:t>被交换数据写入缓冲区</a:t>
            </a:r>
            <a:r>
              <a:rPr sz="1800" dirty="0" err="1"/>
              <a:t>，然后需要数据的设备或处理器从缓冲区取走数据</a:t>
            </a:r>
            <a:endParaRPr lang="zh-CN" altLang="en-US" sz="1800" dirty="0"/>
          </a:p>
        </p:txBody>
      </p:sp>
      <p:sp>
        <p:nvSpPr>
          <p:cNvPr id="2" name="文本框 1"/>
          <p:cNvSpPr txBox="1"/>
          <p:nvPr/>
        </p:nvSpPr>
        <p:spPr>
          <a:xfrm>
            <a:off x="685800" y="666750"/>
            <a:ext cx="82486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根据系统设置缓冲器的个数，缓冲技术有</a:t>
            </a:r>
            <a:r>
              <a:rPr lang="zh-CN" altLang="en-US" sz="2000" dirty="0">
                <a:solidFill>
                  <a:srgbClr val="FF0000"/>
                </a:solidFill>
              </a:rPr>
              <a:t>单缓冲区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双缓冲区</a:t>
            </a:r>
            <a:r>
              <a:rPr lang="zh-CN" altLang="en-US" sz="2000" dirty="0"/>
              <a:t>、 </a:t>
            </a:r>
            <a:r>
              <a:rPr lang="zh-CN" altLang="en-US" sz="2000" dirty="0">
                <a:solidFill>
                  <a:srgbClr val="FF0000"/>
                </a:solidFill>
              </a:rPr>
              <a:t>循环缓冲</a:t>
            </a:r>
            <a:r>
              <a:rPr lang="zh-CN" altLang="en-US" sz="2000" dirty="0"/>
              <a:t>以及</a:t>
            </a:r>
            <a:r>
              <a:rPr lang="zh-CN" altLang="en-US" sz="2000" dirty="0">
                <a:solidFill>
                  <a:srgbClr val="FF0000"/>
                </a:solidFill>
              </a:rPr>
              <a:t>缓冲池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743585" y="2800350"/>
            <a:ext cx="7334885" cy="1187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</a:pPr>
            <a:r>
              <a:rPr sz="1800" dirty="0" err="1"/>
              <a:t>缓冲区有一个特点，即当缓冲区的数据</a:t>
            </a:r>
            <a:r>
              <a:rPr lang="zh-CN" altLang="en-US" sz="1800" dirty="0"/>
              <a:t>满</a:t>
            </a:r>
            <a:r>
              <a:rPr sz="1800" dirty="0"/>
              <a:t>时，不能往缓冲区冲入数据，只能从缓冲区把数据传出；当缓冲区为空时，可以往缓冲区冲入数据，但必须把缓冲区充满后，才能从缓冲区把数据传出。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单缓冲工作示意图</a:t>
            </a: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0315"/>
            <a:ext cx="7386320" cy="312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000" y="666750"/>
            <a:ext cx="77825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/>
              <a:t>在块设备输入时，假定从磁盘把一块</a:t>
            </a:r>
            <a:r>
              <a:rPr lang="zh-CN" altLang="en-US" sz="1600" dirty="0">
                <a:solidFill>
                  <a:srgbClr val="FF0000"/>
                </a:solidFill>
              </a:rPr>
              <a:t>数据输入缓冲区</a:t>
            </a:r>
            <a:r>
              <a:rPr lang="zh-CN" altLang="en-US" sz="1600" dirty="0"/>
              <a:t>的时间为 </a:t>
            </a:r>
            <a:r>
              <a:rPr lang="zh-CN" altLang="en-US" sz="1600" dirty="0">
                <a:solidFill>
                  <a:srgbClr val="FF0000"/>
                </a:solidFill>
              </a:rPr>
              <a:t>T</a:t>
            </a:r>
            <a:r>
              <a:rPr lang="zh-CN" altLang="en-US" sz="1600" dirty="0"/>
              <a:t>，操作系统将该缓冲区中的数据传送到用户区的</a:t>
            </a:r>
            <a:r>
              <a:rPr lang="zh-CN" altLang="en-US" sz="1600" dirty="0">
                <a:solidFill>
                  <a:srgbClr val="FF0000"/>
                </a:solidFill>
              </a:rPr>
              <a:t>时间为 M</a:t>
            </a:r>
            <a:r>
              <a:rPr lang="zh-CN" altLang="en-US" sz="1600" dirty="0"/>
              <a:t>，而 CPU 对这一块</a:t>
            </a:r>
            <a:r>
              <a:rPr lang="zh-CN" altLang="en-US" sz="1600" dirty="0">
                <a:solidFill>
                  <a:srgbClr val="FF0000"/>
                </a:solidFill>
              </a:rPr>
              <a:t>数据处理的时间</a:t>
            </a:r>
            <a:r>
              <a:rPr lang="zh-CN" altLang="en-US" sz="1600" dirty="0"/>
              <a:t>为 </a:t>
            </a:r>
            <a:r>
              <a:rPr lang="zh-CN" altLang="en-US" sz="1600" dirty="0">
                <a:solidFill>
                  <a:srgbClr val="FF0000"/>
                </a:solidFill>
              </a:rPr>
              <a:t>C</a:t>
            </a:r>
            <a:r>
              <a:rPr lang="zh-CN" altLang="en-US" sz="1600" dirty="0"/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1535" y="4377055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单缓冲区处理每块数据的用时表示为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00550"/>
            <a:ext cx="1837055" cy="346075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04D5F8B-FA9E-473B-B2F9-D4E527653575}"/>
              </a:ext>
            </a:extLst>
          </p:cNvPr>
          <p:cNvSpPr/>
          <p:nvPr/>
        </p:nvSpPr>
        <p:spPr>
          <a:xfrm>
            <a:off x="1752600" y="1352550"/>
            <a:ext cx="1676400" cy="1066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682EA22-AA7A-4E58-93FE-DB4EB66B97D8}"/>
              </a:ext>
            </a:extLst>
          </p:cNvPr>
          <p:cNvSpPr/>
          <p:nvPr/>
        </p:nvSpPr>
        <p:spPr>
          <a:xfrm>
            <a:off x="2514600" y="1657350"/>
            <a:ext cx="457200" cy="2286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6181AB-2D9F-41FB-9295-232FA8D6A341}"/>
              </a:ext>
            </a:extLst>
          </p:cNvPr>
          <p:cNvSpPr/>
          <p:nvPr/>
        </p:nvSpPr>
        <p:spPr>
          <a:xfrm>
            <a:off x="5562600" y="1733550"/>
            <a:ext cx="16002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DE7EF5-6329-4C09-BE4E-D8AEF6480B61}"/>
              </a:ext>
            </a:extLst>
          </p:cNvPr>
          <p:cNvCxnSpPr/>
          <p:nvPr/>
        </p:nvCxnSpPr>
        <p:spPr>
          <a:xfrm>
            <a:off x="3491865" y="1581150"/>
            <a:ext cx="228028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E9ADF9E-DDED-43B3-B752-1C7CF95688E6}"/>
              </a:ext>
            </a:extLst>
          </p:cNvPr>
          <p:cNvSpPr txBox="1"/>
          <p:nvPr/>
        </p:nvSpPr>
        <p:spPr>
          <a:xfrm>
            <a:off x="4104858" y="1273810"/>
            <a:ext cx="1005403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可以并行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4ECCA3-70C2-467B-A4D3-ED83DC041335}"/>
              </a:ext>
            </a:extLst>
          </p:cNvPr>
          <p:cNvSpPr txBox="1"/>
          <p:nvPr/>
        </p:nvSpPr>
        <p:spPr>
          <a:xfrm>
            <a:off x="3011658" y="3776225"/>
            <a:ext cx="190148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C1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结束前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不能开始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3DB6040-04E6-4221-A7C9-9A89BD7953AD}"/>
              </a:ext>
            </a:extLst>
          </p:cNvPr>
          <p:cNvCxnSpPr/>
          <p:nvPr/>
        </p:nvCxnSpPr>
        <p:spPr>
          <a:xfrm flipV="1">
            <a:off x="3962400" y="340995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D304A15-D4F4-4198-BC98-35ECF9D907FC}"/>
              </a:ext>
            </a:extLst>
          </p:cNvPr>
          <p:cNvSpPr txBox="1"/>
          <p:nvPr/>
        </p:nvSpPr>
        <p:spPr>
          <a:xfrm>
            <a:off x="2641857" y="2941334"/>
            <a:ext cx="873957" cy="2616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不可并行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44E378-479E-4D42-B16E-AE1723A196E3}"/>
              </a:ext>
            </a:extLst>
          </p:cNvPr>
          <p:cNvSpPr txBox="1"/>
          <p:nvPr/>
        </p:nvSpPr>
        <p:spPr>
          <a:xfrm>
            <a:off x="3276600" y="2352019"/>
            <a:ext cx="190148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T2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结束前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不能开始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D166B1B-E11D-4BEB-A66C-5866D807CD6D}"/>
              </a:ext>
            </a:extLst>
          </p:cNvPr>
          <p:cNvCxnSpPr/>
          <p:nvPr/>
        </p:nvCxnSpPr>
        <p:spPr>
          <a:xfrm>
            <a:off x="3988526" y="2705871"/>
            <a:ext cx="0" cy="19972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双缓冲</a:t>
            </a:r>
          </a:p>
        </p:txBody>
      </p:sp>
      <p:grpSp>
        <p:nvGrpSpPr>
          <p:cNvPr id="3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2444" y="1012376"/>
            <a:ext cx="8139430" cy="3995407"/>
            <a:chOff x="673100" y="1929384"/>
            <a:chExt cx="10852573" cy="5327208"/>
          </a:xfrm>
        </p:grpSpPr>
        <p:sp>
          <p:nvSpPr>
            <p:cNvPr id="4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5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6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7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10" name="isľîdê"/>
            <p:cNvSpPr txBox="1"/>
            <p:nvPr/>
          </p:nvSpPr>
          <p:spPr>
            <a:xfrm>
              <a:off x="684710" y="4055364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>
                  <a:solidFill>
                    <a:srgbClr val="FF0000"/>
                  </a:solidFill>
                </a:rPr>
                <a:t>双缓冲机制</a:t>
              </a:r>
            </a:p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/>
                <a:t>（缓冲对换）</a:t>
              </a:r>
            </a:p>
          </p:txBody>
        </p:sp>
        <p:sp>
          <p:nvSpPr>
            <p:cNvPr id="14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isľîdê"/>
            <p:cNvSpPr txBox="1"/>
            <p:nvPr/>
          </p:nvSpPr>
          <p:spPr>
            <a:xfrm>
              <a:off x="3171629" y="4190255"/>
              <a:ext cx="2871883" cy="1781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/>
                <a:t>在设备输入时，先将数据送入</a:t>
              </a:r>
              <a:r>
                <a:rPr lang="zh-CN" altLang="en-US" sz="1650" dirty="0">
                  <a:solidFill>
                    <a:srgbClr val="FF0000"/>
                  </a:solidFill>
                </a:rPr>
                <a:t>缓冲区</a:t>
              </a:r>
              <a:r>
                <a:rPr lang="en-US" altLang="zh-CN" sz="1650" dirty="0">
                  <a:solidFill>
                    <a:srgbClr val="FF0000"/>
                  </a:solidFill>
                </a:rPr>
                <a:t>1</a:t>
              </a:r>
              <a:r>
                <a:rPr lang="zh-CN" altLang="en-US" sz="1650" dirty="0"/>
                <a:t>，装满后便转向</a:t>
              </a:r>
              <a:r>
                <a:rPr lang="zh-CN" altLang="en-US" sz="1650" dirty="0">
                  <a:solidFill>
                    <a:srgbClr val="FF0000"/>
                  </a:solidFill>
                </a:rPr>
                <a:t>缓冲区</a:t>
              </a:r>
              <a:r>
                <a:rPr lang="en-US" altLang="zh-CN" sz="1650" dirty="0">
                  <a:solidFill>
                    <a:srgbClr val="FF0000"/>
                  </a:solidFill>
                </a:rPr>
                <a:t>2</a:t>
              </a:r>
              <a:endParaRPr lang="zh-CN" altLang="en-US" sz="1650" dirty="0">
                <a:solidFill>
                  <a:srgbClr val="FF0000"/>
                </a:solidFill>
              </a:endParaRPr>
            </a:p>
          </p:txBody>
        </p:sp>
        <p:sp>
          <p:nvSpPr>
            <p:cNvPr id="24" name="isľîdê"/>
            <p:cNvSpPr txBox="1"/>
            <p:nvPr/>
          </p:nvSpPr>
          <p:spPr>
            <a:xfrm>
              <a:off x="6092019" y="3920974"/>
              <a:ext cx="3112981" cy="3335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/>
                <a:t>操作系统可从缓冲区</a:t>
              </a:r>
              <a:r>
                <a:rPr lang="en-US" altLang="zh-CN" sz="1650" dirty="0"/>
                <a:t>1</a:t>
              </a:r>
              <a:r>
                <a:rPr sz="1650" dirty="0"/>
                <a:t>取出数据处理，缓冲区1 中的数据处理完，若缓冲区2 已填满，处理器从缓冲区2 中取出数据处理， I/O 设备可以装缓冲区1。</a:t>
              </a:r>
            </a:p>
          </p:txBody>
        </p:sp>
        <p:sp>
          <p:nvSpPr>
            <p:cNvPr id="25" name="isľîdê"/>
            <p:cNvSpPr txBox="1"/>
            <p:nvPr/>
          </p:nvSpPr>
          <p:spPr>
            <a:xfrm>
              <a:off x="9154160" y="4127330"/>
              <a:ext cx="2371513" cy="1461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sz="1650" dirty="0" err="1"/>
                <a:t>注意，必须等缓冲区充满后才能取数据</a:t>
              </a:r>
              <a:r>
                <a:rPr sz="1650" dirty="0"/>
                <a:t>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8200" y="642620"/>
            <a:ext cx="71348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问题：</a:t>
            </a:r>
            <a:r>
              <a:rPr lang="zh-CN" altLang="en-US" sz="2000"/>
              <a:t>单缓冲区CPU 在传送时间 M 内处于空闲状态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双缓冲工作示意图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" y="1019764"/>
            <a:ext cx="8843912" cy="33171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4400550"/>
            <a:ext cx="763587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50" dirty="0">
                <a:solidFill>
                  <a:srgbClr val="FF0000"/>
                </a:solidFill>
                <a:sym typeface="+mn-ea"/>
              </a:rPr>
              <a:t>在双缓冲时，系统处理一块数据的时间可以粗略地认为是</a:t>
            </a:r>
            <a:r>
              <a:rPr lang="en-US" altLang="zh-CN" sz="1650" dirty="0">
                <a:solidFill>
                  <a:srgbClr val="FF0000"/>
                </a:solidFill>
                <a:sym typeface="+mn-ea"/>
              </a:rPr>
              <a:t>Max(C+M,T)</a:t>
            </a:r>
            <a:r>
              <a:rPr lang="zh-CN" altLang="en-US" sz="1650" dirty="0">
                <a:solidFill>
                  <a:srgbClr val="FF0000"/>
                </a:solidFill>
                <a:sym typeface="+mn-ea"/>
              </a:rPr>
              <a:t>，</a:t>
            </a:r>
            <a:endParaRPr lang="en-US" altLang="zh-CN" sz="1650" dirty="0">
              <a:solidFill>
                <a:srgbClr val="FF0000"/>
              </a:solidFill>
              <a:sym typeface="+mn-ea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650" dirty="0">
                <a:solidFill>
                  <a:srgbClr val="FF0000"/>
                </a:solidFill>
                <a:sym typeface="+mn-ea"/>
              </a:rPr>
              <a:t>如果</a:t>
            </a:r>
            <a:r>
              <a:rPr lang="en-US" altLang="zh-CN" sz="1650" dirty="0">
                <a:solidFill>
                  <a:srgbClr val="FF0000"/>
                </a:solidFill>
                <a:sym typeface="+mn-ea"/>
              </a:rPr>
              <a:t>C+M&gt;T,</a:t>
            </a:r>
            <a:r>
              <a:rPr lang="zh-CN" altLang="en-US" sz="1650" dirty="0">
                <a:solidFill>
                  <a:srgbClr val="FF0000"/>
                </a:solidFill>
                <a:sym typeface="+mn-ea"/>
              </a:rPr>
              <a:t>则可使</a:t>
            </a:r>
            <a:r>
              <a:rPr lang="en-US" altLang="zh-CN" sz="165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1650" dirty="0">
                <a:solidFill>
                  <a:srgbClr val="FF0000"/>
                </a:solidFill>
                <a:sym typeface="+mn-ea"/>
              </a:rPr>
              <a:t>不必等待设备输入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0444F4-2051-41F2-B636-66F21D5AE3E5}"/>
              </a:ext>
            </a:extLst>
          </p:cNvPr>
          <p:cNvSpPr txBox="1"/>
          <p:nvPr/>
        </p:nvSpPr>
        <p:spPr>
          <a:xfrm>
            <a:off x="6400800" y="785313"/>
            <a:ext cx="34176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DC1DB6-A449-40D3-B727-89F53A6B5113}"/>
              </a:ext>
            </a:extLst>
          </p:cNvPr>
          <p:cNvSpPr txBox="1"/>
          <p:nvPr/>
        </p:nvSpPr>
        <p:spPr>
          <a:xfrm>
            <a:off x="4396131" y="819150"/>
            <a:ext cx="41229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B6EDB-B22F-4F90-BEAA-2AB3FA5464BB}"/>
              </a:ext>
            </a:extLst>
          </p:cNvPr>
          <p:cNvSpPr txBox="1"/>
          <p:nvPr/>
        </p:nvSpPr>
        <p:spPr>
          <a:xfrm>
            <a:off x="1905000" y="659892"/>
            <a:ext cx="35618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2CFBA-960B-454F-84F0-0992B2FEA74E}"/>
              </a:ext>
            </a:extLst>
          </p:cNvPr>
          <p:cNvSpPr txBox="1"/>
          <p:nvPr/>
        </p:nvSpPr>
        <p:spPr>
          <a:xfrm>
            <a:off x="1524000" y="3333750"/>
            <a:ext cx="1074333" cy="25391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M1</a:t>
            </a:r>
            <a:r>
              <a:rPr lang="zh-CN" alt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T2</a:t>
            </a:r>
            <a:r>
              <a:rPr lang="zh-CN" alt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可并行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7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双缓冲工作示意图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8620"/>
          <a:stretch/>
        </p:blipFill>
        <p:spPr>
          <a:xfrm>
            <a:off x="145055" y="1019764"/>
            <a:ext cx="8843912" cy="17043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6356" y="4482194"/>
            <a:ext cx="763587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50" dirty="0">
                <a:sym typeface="+mn-ea"/>
              </a:rPr>
              <a:t>在双缓冲时，系统处理一块数据的时间可以粗略地认为是</a:t>
            </a:r>
            <a:r>
              <a:rPr lang="en-US" altLang="zh-CN" sz="1650" dirty="0">
                <a:sym typeface="+mn-ea"/>
              </a:rPr>
              <a:t>Max(C+M,T)</a:t>
            </a:r>
            <a:r>
              <a:rPr lang="zh-CN" altLang="en-US" sz="1650" dirty="0">
                <a:sym typeface="+mn-ea"/>
              </a:rPr>
              <a:t>，如果</a:t>
            </a:r>
            <a:r>
              <a:rPr lang="en-US" altLang="zh-CN" sz="1650" dirty="0">
                <a:sym typeface="+mn-ea"/>
              </a:rPr>
              <a:t>C+M&gt;T,</a:t>
            </a:r>
            <a:r>
              <a:rPr lang="zh-CN" altLang="en-US" sz="1650" dirty="0">
                <a:sym typeface="+mn-ea"/>
              </a:rPr>
              <a:t>则可使</a:t>
            </a:r>
            <a:r>
              <a:rPr lang="en-US" altLang="zh-CN" sz="1650" dirty="0">
                <a:sym typeface="+mn-ea"/>
              </a:rPr>
              <a:t>CPU</a:t>
            </a:r>
            <a:r>
              <a:rPr lang="zh-CN" altLang="en-US" sz="1650" dirty="0">
                <a:sym typeface="+mn-ea"/>
              </a:rPr>
              <a:t>不必等待设备输入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0444F4-2051-41F2-B636-66F21D5AE3E5}"/>
              </a:ext>
            </a:extLst>
          </p:cNvPr>
          <p:cNvSpPr txBox="1"/>
          <p:nvPr/>
        </p:nvSpPr>
        <p:spPr>
          <a:xfrm>
            <a:off x="6400800" y="785313"/>
            <a:ext cx="34176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DC1DB6-A449-40D3-B727-89F53A6B5113}"/>
              </a:ext>
            </a:extLst>
          </p:cNvPr>
          <p:cNvSpPr txBox="1"/>
          <p:nvPr/>
        </p:nvSpPr>
        <p:spPr>
          <a:xfrm>
            <a:off x="4396131" y="819150"/>
            <a:ext cx="41229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B6EDB-B22F-4F90-BEAA-2AB3FA5464BB}"/>
              </a:ext>
            </a:extLst>
          </p:cNvPr>
          <p:cNvSpPr txBox="1"/>
          <p:nvPr/>
        </p:nvSpPr>
        <p:spPr>
          <a:xfrm>
            <a:off x="1905000" y="659892"/>
            <a:ext cx="35618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A7ADA4-C431-438B-9778-17EA39F3B86D}"/>
              </a:ext>
            </a:extLst>
          </p:cNvPr>
          <p:cNvSpPr txBox="1"/>
          <p:nvPr/>
        </p:nvSpPr>
        <p:spPr>
          <a:xfrm>
            <a:off x="950194" y="2889273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9E3E43-B6E6-4947-B33C-D5405B3EF070}"/>
              </a:ext>
            </a:extLst>
          </p:cNvPr>
          <p:cNvCxnSpPr>
            <a:cxnSpLocks/>
          </p:cNvCxnSpPr>
          <p:nvPr/>
        </p:nvCxnSpPr>
        <p:spPr>
          <a:xfrm>
            <a:off x="1662699" y="3486150"/>
            <a:ext cx="660988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726386-0A29-48B0-B711-E8B5516E2482}"/>
              </a:ext>
            </a:extLst>
          </p:cNvPr>
          <p:cNvCxnSpPr>
            <a:cxnSpLocks/>
          </p:cNvCxnSpPr>
          <p:nvPr/>
        </p:nvCxnSpPr>
        <p:spPr>
          <a:xfrm>
            <a:off x="2362200" y="3867150"/>
            <a:ext cx="660988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530382-C663-4E8A-999A-1C7D0FEB564D}"/>
              </a:ext>
            </a:extLst>
          </p:cNvPr>
          <p:cNvSpPr txBox="1"/>
          <p:nvPr/>
        </p:nvSpPr>
        <p:spPr>
          <a:xfrm>
            <a:off x="1828800" y="3252650"/>
            <a:ext cx="39786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AD9109-0E7E-4079-BB0E-9151979DFF2C}"/>
              </a:ext>
            </a:extLst>
          </p:cNvPr>
          <p:cNvSpPr txBox="1"/>
          <p:nvPr/>
        </p:nvSpPr>
        <p:spPr>
          <a:xfrm>
            <a:off x="2510593" y="3620306"/>
            <a:ext cx="364202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E0F65BF-E815-4C00-8D50-5E0913CEB366}"/>
              </a:ext>
            </a:extLst>
          </p:cNvPr>
          <p:cNvCxnSpPr>
            <a:cxnSpLocks/>
          </p:cNvCxnSpPr>
          <p:nvPr/>
        </p:nvCxnSpPr>
        <p:spPr>
          <a:xfrm>
            <a:off x="1674379" y="3180805"/>
            <a:ext cx="1068821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13B2783-970F-4028-BF66-1CD469A75096}"/>
              </a:ext>
            </a:extLst>
          </p:cNvPr>
          <p:cNvSpPr txBox="1"/>
          <p:nvPr/>
        </p:nvSpPr>
        <p:spPr>
          <a:xfrm>
            <a:off x="2030695" y="2898907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09EC814-796D-4B33-BB1E-19AE5D91C2BA}"/>
              </a:ext>
            </a:extLst>
          </p:cNvPr>
          <p:cNvCxnSpPr>
            <a:cxnSpLocks/>
          </p:cNvCxnSpPr>
          <p:nvPr/>
        </p:nvCxnSpPr>
        <p:spPr>
          <a:xfrm>
            <a:off x="3034299" y="3504393"/>
            <a:ext cx="660988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1189B06-B770-4232-8E91-97A81CCCF974}"/>
              </a:ext>
            </a:extLst>
          </p:cNvPr>
          <p:cNvCxnSpPr>
            <a:cxnSpLocks/>
          </p:cNvCxnSpPr>
          <p:nvPr/>
        </p:nvCxnSpPr>
        <p:spPr>
          <a:xfrm>
            <a:off x="3733800" y="3885393"/>
            <a:ext cx="660988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492444F-7972-4004-A587-230B52CD7D4D}"/>
              </a:ext>
            </a:extLst>
          </p:cNvPr>
          <p:cNvSpPr txBox="1"/>
          <p:nvPr/>
        </p:nvSpPr>
        <p:spPr>
          <a:xfrm>
            <a:off x="3200400" y="3270893"/>
            <a:ext cx="39786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81A104-DE66-4F6A-9B84-1B0F1F242CCF}"/>
              </a:ext>
            </a:extLst>
          </p:cNvPr>
          <p:cNvSpPr txBox="1"/>
          <p:nvPr/>
        </p:nvSpPr>
        <p:spPr>
          <a:xfrm>
            <a:off x="3882193" y="3621157"/>
            <a:ext cx="364202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4F7BDDC-6F3B-4838-8DE0-742E97F39CF0}"/>
              </a:ext>
            </a:extLst>
          </p:cNvPr>
          <p:cNvCxnSpPr>
            <a:cxnSpLocks/>
          </p:cNvCxnSpPr>
          <p:nvPr/>
        </p:nvCxnSpPr>
        <p:spPr>
          <a:xfrm>
            <a:off x="593878" y="3181350"/>
            <a:ext cx="1068821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DB60B1-46AE-4EBF-A4E4-8A738832D217}"/>
              </a:ext>
            </a:extLst>
          </p:cNvPr>
          <p:cNvSpPr txBox="1"/>
          <p:nvPr/>
        </p:nvSpPr>
        <p:spPr>
          <a:xfrm>
            <a:off x="3111195" y="2883829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6DA3B7-26DA-47DF-BFD0-2B3EBD9A7F29}"/>
              </a:ext>
            </a:extLst>
          </p:cNvPr>
          <p:cNvCxnSpPr>
            <a:cxnSpLocks/>
          </p:cNvCxnSpPr>
          <p:nvPr/>
        </p:nvCxnSpPr>
        <p:spPr>
          <a:xfrm>
            <a:off x="2754879" y="3175906"/>
            <a:ext cx="1068821" cy="0"/>
          </a:xfrm>
          <a:prstGeom prst="line">
            <a:avLst/>
          </a:prstGeom>
          <a:ln w="508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BF433D9-476F-47AB-B7C0-9B392D9452E9}"/>
              </a:ext>
            </a:extLst>
          </p:cNvPr>
          <p:cNvSpPr txBox="1"/>
          <p:nvPr/>
        </p:nvSpPr>
        <p:spPr>
          <a:xfrm>
            <a:off x="5287539" y="2854457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EFA8F4C-13FC-40AA-AFD2-48AF51DD2AA7}"/>
              </a:ext>
            </a:extLst>
          </p:cNvPr>
          <p:cNvCxnSpPr>
            <a:cxnSpLocks/>
          </p:cNvCxnSpPr>
          <p:nvPr/>
        </p:nvCxnSpPr>
        <p:spPr>
          <a:xfrm>
            <a:off x="6000044" y="3451334"/>
            <a:ext cx="660988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AE3218A-1FEF-446A-968E-D71415AB709B}"/>
              </a:ext>
            </a:extLst>
          </p:cNvPr>
          <p:cNvCxnSpPr>
            <a:cxnSpLocks/>
          </p:cNvCxnSpPr>
          <p:nvPr/>
        </p:nvCxnSpPr>
        <p:spPr>
          <a:xfrm>
            <a:off x="6661032" y="3790950"/>
            <a:ext cx="199684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8EE0326-3F1D-44AF-BBDE-722D3BE03D6A}"/>
              </a:ext>
            </a:extLst>
          </p:cNvPr>
          <p:cNvSpPr txBox="1"/>
          <p:nvPr/>
        </p:nvSpPr>
        <p:spPr>
          <a:xfrm>
            <a:off x="6166145" y="3217834"/>
            <a:ext cx="39786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71F7BE-2C66-441D-AE6E-4C896E018C1C}"/>
              </a:ext>
            </a:extLst>
          </p:cNvPr>
          <p:cNvSpPr txBox="1"/>
          <p:nvPr/>
        </p:nvSpPr>
        <p:spPr>
          <a:xfrm>
            <a:off x="6603625" y="3504393"/>
            <a:ext cx="364202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1C64437-38D3-4155-988B-5773C43DD35E}"/>
              </a:ext>
            </a:extLst>
          </p:cNvPr>
          <p:cNvCxnSpPr>
            <a:cxnSpLocks/>
          </p:cNvCxnSpPr>
          <p:nvPr/>
        </p:nvCxnSpPr>
        <p:spPr>
          <a:xfrm>
            <a:off x="6011724" y="3145989"/>
            <a:ext cx="1068821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A4C249-F072-4695-9160-AE9CA4C2E460}"/>
              </a:ext>
            </a:extLst>
          </p:cNvPr>
          <p:cNvSpPr txBox="1"/>
          <p:nvPr/>
        </p:nvSpPr>
        <p:spPr>
          <a:xfrm>
            <a:off x="6368040" y="2864091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95056B-39A4-4D77-A386-F8C342588633}"/>
              </a:ext>
            </a:extLst>
          </p:cNvPr>
          <p:cNvCxnSpPr>
            <a:cxnSpLocks/>
          </p:cNvCxnSpPr>
          <p:nvPr/>
        </p:nvCxnSpPr>
        <p:spPr>
          <a:xfrm>
            <a:off x="7102368" y="3442651"/>
            <a:ext cx="660988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A250896-92F9-41ED-812D-A29C6B7E5EAC}"/>
              </a:ext>
            </a:extLst>
          </p:cNvPr>
          <p:cNvSpPr txBox="1"/>
          <p:nvPr/>
        </p:nvSpPr>
        <p:spPr>
          <a:xfrm>
            <a:off x="7268469" y="3209151"/>
            <a:ext cx="39786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0750F4B-947D-45D0-95F2-48CA902F1CCE}"/>
              </a:ext>
            </a:extLst>
          </p:cNvPr>
          <p:cNvSpPr txBox="1"/>
          <p:nvPr/>
        </p:nvSpPr>
        <p:spPr>
          <a:xfrm>
            <a:off x="7763356" y="3519894"/>
            <a:ext cx="364202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D7E0015-798C-4059-90F4-B76A9AD762D6}"/>
              </a:ext>
            </a:extLst>
          </p:cNvPr>
          <p:cNvCxnSpPr>
            <a:cxnSpLocks/>
          </p:cNvCxnSpPr>
          <p:nvPr/>
        </p:nvCxnSpPr>
        <p:spPr>
          <a:xfrm>
            <a:off x="4931223" y="3146534"/>
            <a:ext cx="1068821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589FB8D-9275-4530-8F4F-798FDBC63EBE}"/>
              </a:ext>
            </a:extLst>
          </p:cNvPr>
          <p:cNvSpPr txBox="1"/>
          <p:nvPr/>
        </p:nvSpPr>
        <p:spPr>
          <a:xfrm>
            <a:off x="7448540" y="2849013"/>
            <a:ext cx="356188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9860D7C-5C04-4903-AFD3-5E78460F3DE4}"/>
              </a:ext>
            </a:extLst>
          </p:cNvPr>
          <p:cNvCxnSpPr>
            <a:cxnSpLocks/>
          </p:cNvCxnSpPr>
          <p:nvPr/>
        </p:nvCxnSpPr>
        <p:spPr>
          <a:xfrm>
            <a:off x="7092224" y="3141090"/>
            <a:ext cx="1068821" cy="0"/>
          </a:xfrm>
          <a:prstGeom prst="line">
            <a:avLst/>
          </a:prstGeom>
          <a:ln w="508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A59E3B9-2750-47D4-AD2A-A9044F09514F}"/>
              </a:ext>
            </a:extLst>
          </p:cNvPr>
          <p:cNvCxnSpPr>
            <a:cxnSpLocks/>
          </p:cNvCxnSpPr>
          <p:nvPr/>
        </p:nvCxnSpPr>
        <p:spPr>
          <a:xfrm>
            <a:off x="7827243" y="3790950"/>
            <a:ext cx="199684" cy="0"/>
          </a:xfrm>
          <a:prstGeom prst="line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C3F2CE2-27F8-4AF0-8159-0BAA128140A8}"/>
              </a:ext>
            </a:extLst>
          </p:cNvPr>
          <p:cNvCxnSpPr>
            <a:cxnSpLocks/>
          </p:cNvCxnSpPr>
          <p:nvPr/>
        </p:nvCxnSpPr>
        <p:spPr>
          <a:xfrm>
            <a:off x="8185241" y="3438308"/>
            <a:ext cx="660988" cy="0"/>
          </a:xfrm>
          <a:prstGeom prst="line">
            <a:avLst/>
          </a:prstGeom>
          <a:ln w="508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7475D05-BC33-42C2-A17C-795F4A3589DA}"/>
              </a:ext>
            </a:extLst>
          </p:cNvPr>
          <p:cNvSpPr txBox="1"/>
          <p:nvPr/>
        </p:nvSpPr>
        <p:spPr>
          <a:xfrm>
            <a:off x="8351342" y="3204808"/>
            <a:ext cx="39786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C1DCF3-3083-45BC-A052-C2304B3D4142}"/>
              </a:ext>
            </a:extLst>
          </p:cNvPr>
          <p:cNvSpPr txBox="1"/>
          <p:nvPr/>
        </p:nvSpPr>
        <p:spPr>
          <a:xfrm>
            <a:off x="1743338" y="2466062"/>
            <a:ext cx="11430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C+M&gt;T</a:t>
            </a:r>
            <a:endParaRPr lang="zh-CN" altLang="en-US" sz="1400" dirty="0"/>
          </a:p>
        </p:txBody>
      </p:sp>
      <p:sp>
        <p:nvSpPr>
          <p:cNvPr id="48" name="右大括号 47">
            <a:extLst>
              <a:ext uri="{FF2B5EF4-FFF2-40B4-BE49-F238E27FC236}">
                <a16:creationId xmlns:a16="http://schemas.microsoft.com/office/drawing/2014/main" id="{9251F58B-CC08-4583-BE2F-1A4C2849DDEC}"/>
              </a:ext>
            </a:extLst>
          </p:cNvPr>
          <p:cNvSpPr/>
          <p:nvPr/>
        </p:nvSpPr>
        <p:spPr>
          <a:xfrm rot="5400000">
            <a:off x="2313119" y="3298374"/>
            <a:ext cx="70757" cy="1371600"/>
          </a:xfrm>
          <a:prstGeom prst="rightBrac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681940-F037-48EC-8111-45477C474149}"/>
              </a:ext>
            </a:extLst>
          </p:cNvPr>
          <p:cNvSpPr txBox="1"/>
          <p:nvPr/>
        </p:nvSpPr>
        <p:spPr>
          <a:xfrm>
            <a:off x="1815383" y="4206060"/>
            <a:ext cx="11430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周期：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C+M</a:t>
            </a:r>
            <a:endParaRPr lang="zh-CN" altLang="en-US" sz="1400" dirty="0"/>
          </a:p>
        </p:txBody>
      </p:sp>
      <p:sp>
        <p:nvSpPr>
          <p:cNvPr id="50" name="右大括号 49">
            <a:extLst>
              <a:ext uri="{FF2B5EF4-FFF2-40B4-BE49-F238E27FC236}">
                <a16:creationId xmlns:a16="http://schemas.microsoft.com/office/drawing/2014/main" id="{D202B2CD-EC7C-4D23-BDB2-A58D654C0F47}"/>
              </a:ext>
            </a:extLst>
          </p:cNvPr>
          <p:cNvSpPr/>
          <p:nvPr/>
        </p:nvSpPr>
        <p:spPr>
          <a:xfrm rot="5400000">
            <a:off x="6395002" y="3490437"/>
            <a:ext cx="70757" cy="860671"/>
          </a:xfrm>
          <a:prstGeom prst="rightBrac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6892217-2440-47CC-8053-C0F50FEE86EE}"/>
              </a:ext>
            </a:extLst>
          </p:cNvPr>
          <p:cNvSpPr txBox="1"/>
          <p:nvPr/>
        </p:nvSpPr>
        <p:spPr>
          <a:xfrm>
            <a:off x="5465633" y="4082517"/>
            <a:ext cx="11430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周期：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T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C3E1D34-156E-4E1A-81B1-F2AC41DFE688}"/>
              </a:ext>
            </a:extLst>
          </p:cNvPr>
          <p:cNvSpPr txBox="1"/>
          <p:nvPr/>
        </p:nvSpPr>
        <p:spPr>
          <a:xfrm>
            <a:off x="5581228" y="2588872"/>
            <a:ext cx="11430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C+M&lt;T</a:t>
            </a:r>
            <a:endParaRPr lang="zh-CN" altLang="en-US" sz="1400" dirty="0"/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id="{6F056433-5F32-48F7-86E0-74F928D24CFE}"/>
              </a:ext>
            </a:extLst>
          </p:cNvPr>
          <p:cNvSpPr/>
          <p:nvPr/>
        </p:nvSpPr>
        <p:spPr>
          <a:xfrm rot="5400000">
            <a:off x="6967077" y="3819870"/>
            <a:ext cx="70898" cy="199683"/>
          </a:xfrm>
          <a:prstGeom prst="rightBrac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F7C58C4-26B4-47F7-B4D5-C9B4B19C6EC7}"/>
              </a:ext>
            </a:extLst>
          </p:cNvPr>
          <p:cNvSpPr txBox="1"/>
          <p:nvPr/>
        </p:nvSpPr>
        <p:spPr>
          <a:xfrm>
            <a:off x="6860716" y="4082517"/>
            <a:ext cx="114300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1100" dirty="0">
                <a:solidFill>
                  <a:srgbClr val="FF0000"/>
                </a:solidFill>
                <a:sym typeface="+mn-ea"/>
              </a:rPr>
              <a:t>等待输入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2484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0600" y="128414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IO</a:t>
            </a:r>
            <a:r>
              <a:rPr lang="zh-CN" altLang="en-US" sz="2100" b="1" dirty="0">
                <a:solidFill>
                  <a:srgbClr val="7F7F7F"/>
                </a:solidFill>
              </a:rPr>
              <a:t>系统的层次性结构</a:t>
            </a:r>
            <a:endParaRPr lang="en-US" altLang="zh-CN" sz="2100" b="1" dirty="0">
              <a:solidFill>
                <a:srgbClr val="7F7F7F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3A9255-9F2B-E570-0045-5AF8CB8C4594}"/>
              </a:ext>
            </a:extLst>
          </p:cNvPr>
          <p:cNvGrpSpPr/>
          <p:nvPr/>
        </p:nvGrpSpPr>
        <p:grpSpPr>
          <a:xfrm>
            <a:off x="76200" y="1387075"/>
            <a:ext cx="3046095" cy="2975550"/>
            <a:chOff x="5869305" y="540385"/>
            <a:chExt cx="3046095" cy="2975550"/>
          </a:xfrm>
        </p:grpSpPr>
        <p:sp>
          <p:nvSpPr>
            <p:cNvPr id="30" name="矩形 3"/>
            <p:cNvSpPr>
              <a:spLocks noChangeArrowheads="1"/>
            </p:cNvSpPr>
            <p:nvPr/>
          </p:nvSpPr>
          <p:spPr bwMode="auto">
            <a:xfrm>
              <a:off x="5977724" y="1101279"/>
              <a:ext cx="2742493" cy="474026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dirty="0">
                  <a:latin typeface="+mn-ea"/>
                  <a:ea typeface="+mn-ea"/>
                </a:rPr>
                <a:t>用户层软件</a:t>
              </a:r>
            </a:p>
          </p:txBody>
        </p:sp>
        <p:sp>
          <p:nvSpPr>
            <p:cNvPr id="31" name="矩形 4"/>
            <p:cNvSpPr>
              <a:spLocks noChangeArrowheads="1"/>
            </p:cNvSpPr>
            <p:nvPr/>
          </p:nvSpPr>
          <p:spPr bwMode="auto">
            <a:xfrm>
              <a:off x="5974528" y="1581608"/>
              <a:ext cx="2745689" cy="474026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dirty="0">
                  <a:latin typeface="+mn-ea"/>
                  <a:ea typeface="+mn-ea"/>
                </a:rPr>
                <a:t>设备独立性软件</a:t>
              </a: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5974528" y="2071595"/>
              <a:ext cx="2745689" cy="474026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>
                  <a:latin typeface="+mn-ea"/>
                  <a:ea typeface="+mn-ea"/>
                </a:rPr>
                <a:t>设备驱动程序</a:t>
              </a:r>
            </a:p>
          </p:txBody>
        </p:sp>
        <p:sp>
          <p:nvSpPr>
            <p:cNvPr id="33" name="矩形 6"/>
            <p:cNvSpPr>
              <a:spLocks noChangeArrowheads="1"/>
            </p:cNvSpPr>
            <p:nvPr/>
          </p:nvSpPr>
          <p:spPr bwMode="auto">
            <a:xfrm>
              <a:off x="5974528" y="2561582"/>
              <a:ext cx="2745689" cy="474026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>
                  <a:latin typeface="+mn-ea"/>
                  <a:ea typeface="+mn-ea"/>
                </a:rPr>
                <a:t>中断处理程序</a:t>
              </a: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5974528" y="3041909"/>
              <a:ext cx="2745689" cy="474026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>
                  <a:latin typeface="+mn-ea"/>
                  <a:ea typeface="+mn-ea"/>
                </a:rPr>
                <a:t>硬件</a:t>
              </a:r>
            </a:p>
          </p:txBody>
        </p:sp>
        <p:cxnSp>
          <p:nvCxnSpPr>
            <p:cNvPr id="17" name="直接箭头连接符 10"/>
            <p:cNvCxnSpPr>
              <a:cxnSpLocks noChangeShapeType="1"/>
            </p:cNvCxnSpPr>
            <p:nvPr/>
          </p:nvCxnSpPr>
          <p:spPr bwMode="auto">
            <a:xfrm>
              <a:off x="6253142" y="1375873"/>
              <a:ext cx="0" cy="41847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箭头连接符 17"/>
            <p:cNvCxnSpPr>
              <a:cxnSpLocks noChangeShapeType="1"/>
            </p:cNvCxnSpPr>
            <p:nvPr/>
          </p:nvCxnSpPr>
          <p:spPr bwMode="auto">
            <a:xfrm flipV="1">
              <a:off x="8407580" y="2907009"/>
              <a:ext cx="0" cy="25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箭头连接符 18"/>
            <p:cNvCxnSpPr>
              <a:cxnSpLocks noChangeShapeType="1"/>
            </p:cNvCxnSpPr>
            <p:nvPr/>
          </p:nvCxnSpPr>
          <p:spPr bwMode="auto">
            <a:xfrm flipV="1">
              <a:off x="8434470" y="1950024"/>
              <a:ext cx="0" cy="25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箭头连接符 21"/>
            <p:cNvCxnSpPr>
              <a:cxnSpLocks noChangeShapeType="1"/>
            </p:cNvCxnSpPr>
            <p:nvPr/>
          </p:nvCxnSpPr>
          <p:spPr bwMode="auto">
            <a:xfrm flipV="1">
              <a:off x="8434470" y="1464782"/>
              <a:ext cx="0" cy="25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文本框 23"/>
            <p:cNvSpPr txBox="1">
              <a:spLocks noChangeArrowheads="1"/>
            </p:cNvSpPr>
            <p:nvPr/>
          </p:nvSpPr>
          <p:spPr bwMode="auto">
            <a:xfrm>
              <a:off x="5869305" y="540385"/>
              <a:ext cx="115316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latin typeface="+mn-ea"/>
                  <a:ea typeface="+mn-ea"/>
                </a:rPr>
                <a:t>I/O</a:t>
              </a:r>
              <a:r>
                <a:rPr lang="zh-CN" altLang="en-US" sz="1800" b="0" dirty="0">
                  <a:latin typeface="+mn-ea"/>
                  <a:ea typeface="+mn-ea"/>
                </a:rPr>
                <a:t>请求</a:t>
              </a:r>
            </a:p>
          </p:txBody>
        </p:sp>
        <p:cxnSp>
          <p:nvCxnSpPr>
            <p:cNvPr id="40" name="直接箭头连接符 10"/>
            <p:cNvCxnSpPr>
              <a:cxnSpLocks noChangeShapeType="1"/>
            </p:cNvCxnSpPr>
            <p:nvPr/>
          </p:nvCxnSpPr>
          <p:spPr bwMode="auto">
            <a:xfrm>
              <a:off x="6253142" y="889490"/>
              <a:ext cx="0" cy="41847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直接箭头连接符 10"/>
            <p:cNvCxnSpPr>
              <a:cxnSpLocks noChangeShapeType="1"/>
            </p:cNvCxnSpPr>
            <p:nvPr/>
          </p:nvCxnSpPr>
          <p:spPr bwMode="auto">
            <a:xfrm>
              <a:off x="6253142" y="2323760"/>
              <a:ext cx="0" cy="41847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直接箭头连接符 10"/>
            <p:cNvCxnSpPr>
              <a:cxnSpLocks noChangeShapeType="1"/>
            </p:cNvCxnSpPr>
            <p:nvPr/>
          </p:nvCxnSpPr>
          <p:spPr bwMode="auto">
            <a:xfrm>
              <a:off x="6253142" y="1837377"/>
              <a:ext cx="0" cy="41847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接箭头连接符 10"/>
            <p:cNvCxnSpPr>
              <a:cxnSpLocks noChangeShapeType="1"/>
            </p:cNvCxnSpPr>
            <p:nvPr/>
          </p:nvCxnSpPr>
          <p:spPr bwMode="auto">
            <a:xfrm>
              <a:off x="6253142" y="2788896"/>
              <a:ext cx="0" cy="41847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直接箭头连接符 18"/>
            <p:cNvCxnSpPr>
              <a:cxnSpLocks noChangeShapeType="1"/>
            </p:cNvCxnSpPr>
            <p:nvPr/>
          </p:nvCxnSpPr>
          <p:spPr bwMode="auto">
            <a:xfrm flipV="1">
              <a:off x="8427852" y="2442647"/>
              <a:ext cx="0" cy="25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箭头连接符 18"/>
            <p:cNvCxnSpPr>
              <a:cxnSpLocks noChangeShapeType="1"/>
            </p:cNvCxnSpPr>
            <p:nvPr/>
          </p:nvCxnSpPr>
          <p:spPr bwMode="auto">
            <a:xfrm flipV="1">
              <a:off x="8434470" y="971165"/>
              <a:ext cx="0" cy="25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文本框 24"/>
            <p:cNvSpPr txBox="1">
              <a:spLocks noChangeArrowheads="1"/>
            </p:cNvSpPr>
            <p:nvPr/>
          </p:nvSpPr>
          <p:spPr bwMode="auto">
            <a:xfrm>
              <a:off x="7696200" y="540385"/>
              <a:ext cx="1219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latin typeface="+mn-ea"/>
                  <a:ea typeface="+mn-ea"/>
                </a:rPr>
                <a:t>I/O</a:t>
              </a:r>
              <a:r>
                <a:rPr lang="zh-CN" altLang="en-US" sz="1800" b="0" dirty="0">
                  <a:latin typeface="+mn-ea"/>
                  <a:ea typeface="+mn-ea"/>
                </a:rPr>
                <a:t>应答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E1734DB-830C-41A1-B46E-20FC6EEBD1EA}"/>
              </a:ext>
            </a:extLst>
          </p:cNvPr>
          <p:cNvSpPr txBox="1"/>
          <p:nvPr/>
        </p:nvSpPr>
        <p:spPr>
          <a:xfrm>
            <a:off x="3202530" y="1984927"/>
            <a:ext cx="13388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与用户交互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1D9E74-E691-49CD-AD6E-26BBD9F9D8F0}"/>
              </a:ext>
            </a:extLst>
          </p:cNvPr>
          <p:cNvSpPr txBox="1"/>
          <p:nvPr/>
        </p:nvSpPr>
        <p:spPr>
          <a:xfrm>
            <a:off x="3031968" y="2411415"/>
            <a:ext cx="5109091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设备驱动器统一接口、设备命名、设备保护、分配释放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缓冲区管理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6C430E-F114-4522-8E0B-FA873D427C0F}"/>
              </a:ext>
            </a:extLst>
          </p:cNvPr>
          <p:cNvSpPr txBox="1"/>
          <p:nvPr/>
        </p:nvSpPr>
        <p:spPr>
          <a:xfrm>
            <a:off x="3025437" y="3053346"/>
            <a:ext cx="503214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向设备发出操作命令，驱动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设备工作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F29871-B47E-4D9D-B715-628621F6CFA7}"/>
              </a:ext>
            </a:extLst>
          </p:cNvPr>
          <p:cNvSpPr txBox="1"/>
          <p:nvPr/>
        </p:nvSpPr>
        <p:spPr>
          <a:xfrm>
            <a:off x="3025436" y="3499867"/>
            <a:ext cx="480131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保存现场、转中断服务程序、恢复现场、返回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A357D03-A2D3-41C5-9348-AFAA4F610E68}"/>
              </a:ext>
            </a:extLst>
          </p:cNvPr>
          <p:cNvSpPr/>
          <p:nvPr/>
        </p:nvSpPr>
        <p:spPr>
          <a:xfrm>
            <a:off x="152400" y="1885950"/>
            <a:ext cx="2819400" cy="19963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DABAD-FAB7-48A9-8ABB-0EFCBCEF58AA}"/>
              </a:ext>
            </a:extLst>
          </p:cNvPr>
          <p:cNvSpPr txBox="1"/>
          <p:nvPr/>
        </p:nvSpPr>
        <p:spPr>
          <a:xfrm>
            <a:off x="3657600" y="814082"/>
            <a:ext cx="232146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软件”分四层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9E3741E-10FF-4A9D-A3EF-6FA388940994}"/>
              </a:ext>
            </a:extLst>
          </p:cNvPr>
          <p:cNvCxnSpPr/>
          <p:nvPr/>
        </p:nvCxnSpPr>
        <p:spPr>
          <a:xfrm flipH="1">
            <a:off x="2819400" y="1276350"/>
            <a:ext cx="838200" cy="631388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C2EC0B4-86DA-4B8E-AEB5-F7A499AD49DA}"/>
              </a:ext>
            </a:extLst>
          </p:cNvPr>
          <p:cNvSpPr/>
          <p:nvPr/>
        </p:nvSpPr>
        <p:spPr>
          <a:xfrm>
            <a:off x="609759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双机通信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070FF-C780-41E7-9484-A67EDD12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" y="1200150"/>
            <a:ext cx="8001000" cy="34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8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7.7.3 </a:t>
            </a:r>
            <a:r>
              <a:rPr lang="zh-CN" altLang="en-US" sz="2100" b="1" dirty="0">
                <a:solidFill>
                  <a:srgbClr val="7F7F7F"/>
                </a:solidFill>
              </a:rPr>
              <a:t>环形缓冲区</a:t>
            </a:r>
          </a:p>
        </p:txBody>
      </p:sp>
      <p:grpSp>
        <p:nvGrpSpPr>
          <p:cNvPr id="3" name="2723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5300" y="846043"/>
            <a:ext cx="8648700" cy="3756215"/>
            <a:chOff x="660400" y="1128057"/>
            <a:chExt cx="11531600" cy="5008286"/>
          </a:xfrm>
        </p:grpSpPr>
        <p:sp>
          <p:nvSpPr>
            <p:cNvPr id="4" name="iṥlídè"/>
            <p:cNvSpPr/>
            <p:nvPr/>
          </p:nvSpPr>
          <p:spPr>
            <a:xfrm>
              <a:off x="6958245" y="1128057"/>
              <a:ext cx="5233755" cy="5008286"/>
            </a:xfrm>
            <a:prstGeom prst="rect">
              <a:avLst/>
            </a:prstGeom>
            <a:blipFill>
              <a:blip r:embed="rId3"/>
              <a:stretch>
                <a:fillRect t="-27413" b="-27272"/>
              </a:stretch>
            </a:blipFill>
            <a:ln w="28575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grpSp>
          <p:nvGrpSpPr>
            <p:cNvPr id="5" name="iṡļiḓe"/>
            <p:cNvGrpSpPr/>
            <p:nvPr/>
          </p:nvGrpSpPr>
          <p:grpSpPr>
            <a:xfrm>
              <a:off x="660400" y="1420792"/>
              <a:ext cx="5905613" cy="1692297"/>
              <a:chOff x="660400" y="1420792"/>
              <a:chExt cx="5905613" cy="1692297"/>
            </a:xfrm>
          </p:grpSpPr>
          <p:sp>
            <p:nvSpPr>
              <p:cNvPr id="18" name="îṧľîḋé"/>
              <p:cNvSpPr txBox="1"/>
              <p:nvPr/>
            </p:nvSpPr>
            <p:spPr>
              <a:xfrm>
                <a:off x="1576080" y="1420792"/>
                <a:ext cx="4989933" cy="169229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3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en-US" sz="2000" dirty="0"/>
                  <a:t>当输入与输出若两者的速度相差悬殊，双缓冲的效果则不够理想，不过可以随着缓冲区数量的增加，使情况有所改善。</a:t>
                </a:r>
              </a:p>
            </p:txBody>
          </p:sp>
          <p:grpSp>
            <p:nvGrpSpPr>
              <p:cNvPr id="15" name="ïS1íḋé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16" name="islîḋ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îŝlîďe"/>
                <p:cNvSpPr/>
                <p:nvPr/>
              </p:nvSpPr>
              <p:spPr>
                <a:xfrm>
                  <a:off x="797603" y="2045456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87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5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iŝļïḓê"/>
            <p:cNvGrpSpPr/>
            <p:nvPr/>
          </p:nvGrpSpPr>
          <p:grpSpPr>
            <a:xfrm>
              <a:off x="660400" y="4251929"/>
              <a:ext cx="5869409" cy="925378"/>
              <a:chOff x="660400" y="1860585"/>
              <a:chExt cx="5869409" cy="925378"/>
            </a:xfrm>
          </p:grpSpPr>
          <p:sp>
            <p:nvSpPr>
              <p:cNvPr id="12" name="ïšļíďè"/>
              <p:cNvSpPr txBox="1"/>
              <p:nvPr/>
            </p:nvSpPr>
            <p:spPr>
              <a:xfrm>
                <a:off x="1539875" y="1889655"/>
                <a:ext cx="4989934" cy="89630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100" dirty="0">
                    <a:solidFill>
                      <a:srgbClr val="FF0000"/>
                    </a:solidFill>
                  </a:rPr>
                  <a:t>引入多缓冲机制，可将多个缓冲组织为循环缓冲。</a:t>
                </a:r>
              </a:p>
            </p:txBody>
          </p:sp>
          <p:grpSp>
            <p:nvGrpSpPr>
              <p:cNvPr id="9" name="ïŝľídè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10" name="ïṡľïd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ïšliḍe"/>
                <p:cNvSpPr/>
                <p:nvPr/>
              </p:nvSpPr>
              <p:spPr>
                <a:xfrm>
                  <a:off x="806481" y="2072090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87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5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7" name="直接连接符 6"/>
            <p:cNvCxnSpPr/>
            <p:nvPr/>
          </p:nvCxnSpPr>
          <p:spPr>
            <a:xfrm>
              <a:off x="669925" y="3786746"/>
              <a:ext cx="54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环形缓冲区的组成</a:t>
            </a: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914400" y="666750"/>
            <a:ext cx="7669368" cy="4343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+mn-ea"/>
                <a:sym typeface="Wingdings" panose="05000000000000000000" pitchFamily="2" charset="2"/>
              </a:rPr>
              <a:t>多个缓冲区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在循环缓冲中包含多个大小相同的多个缓冲区。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作为输入的多缓冲区可分为三种类型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用于装输入数据的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空缓冲区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R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已装满数据的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满缓冲区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G</a:t>
            </a: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计算进程正在使用的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当前缓冲区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C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+mn-ea"/>
                <a:sym typeface="Wingdings" panose="05000000000000000000" pitchFamily="2" charset="2"/>
              </a:rPr>
              <a:t>多个指针</a:t>
            </a:r>
          </a:p>
          <a:p>
            <a:pPr lvl="1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作为输入的缓冲区可设置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3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个指针</a:t>
            </a:r>
            <a:endParaRPr lang="zh-CN" altLang="en-US" sz="18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用于指示计算进程下一个可用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满缓冲区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G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满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Nextg</a:t>
            </a:r>
            <a:endParaRPr lang="en-US" altLang="zh-CN" sz="1800" dirty="0"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指示输入进程下次可用的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空缓冲区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R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空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Nexti</a:t>
            </a:r>
            <a:endParaRPr lang="en-US" altLang="zh-CN" sz="1800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  <a:p>
            <a:pPr lvl="2" indent="-36004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用于指示计算进程正在使用的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当前缓冲区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C</a:t>
            </a:r>
            <a:r>
              <a:rPr lang="zh-CN" altLang="en-US" sz="1800" dirty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当前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指针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Current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171" y="86392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171" y="2983469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38359" y="570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环形缓冲区的组成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824107"/>
            <a:ext cx="8158853" cy="38594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60A072-8F74-4BA5-B2BF-2FAC668DE57D}"/>
              </a:ext>
            </a:extLst>
          </p:cNvPr>
          <p:cNvSpPr txBox="1"/>
          <p:nvPr/>
        </p:nvSpPr>
        <p:spPr>
          <a:xfrm>
            <a:off x="3048000" y="3638550"/>
            <a:ext cx="1851789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计算进程下次可用的满缓冲区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A26A9D-6B11-4034-AE9E-0765FC2A68FF}"/>
              </a:ext>
            </a:extLst>
          </p:cNvPr>
          <p:cNvSpPr txBox="1"/>
          <p:nvPr/>
        </p:nvSpPr>
        <p:spPr>
          <a:xfrm>
            <a:off x="1676400" y="700996"/>
            <a:ext cx="1851789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输入进程下次可用的空缓冲区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430B2E-C724-4026-83A0-93A749EAA3E3}"/>
              </a:ext>
            </a:extLst>
          </p:cNvPr>
          <p:cNvSpPr txBox="1"/>
          <p:nvPr/>
        </p:nvSpPr>
        <p:spPr>
          <a:xfrm>
            <a:off x="7485062" y="3602083"/>
            <a:ext cx="1627369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输入进程当前在用缓冲区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9E1417-E9D0-4ED0-A361-0BA0AE2DBB77}"/>
              </a:ext>
            </a:extLst>
          </p:cNvPr>
          <p:cNvSpPr txBox="1"/>
          <p:nvPr/>
        </p:nvSpPr>
        <p:spPr>
          <a:xfrm>
            <a:off x="671002" y="4452697"/>
            <a:ext cx="5604419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Nexti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赶上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Nextg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缓冲区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满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空位用完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阻塞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Nextg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赶上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Nexti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缓冲区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阻塞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9837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环形缓冲区的使用</a:t>
            </a:r>
          </a:p>
        </p:txBody>
      </p:sp>
      <p:sp>
        <p:nvSpPr>
          <p:cNvPr id="3" name="íšḻîḋè"/>
          <p:cNvSpPr/>
          <p:nvPr/>
        </p:nvSpPr>
        <p:spPr>
          <a:xfrm>
            <a:off x="1310132" y="3041856"/>
            <a:ext cx="7339445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当</a:t>
            </a:r>
            <a:r>
              <a:rPr lang="zh-CN" altLang="en-US" sz="1650" dirty="0">
                <a:solidFill>
                  <a:srgbClr val="FF0000"/>
                </a:solidFill>
              </a:rPr>
              <a:t>计算进程</a:t>
            </a:r>
            <a:r>
              <a:rPr lang="zh-CN" altLang="en-US" sz="1650" dirty="0"/>
              <a:t>把</a:t>
            </a:r>
            <a:r>
              <a:rPr lang="en-US" altLang="zh-CN" sz="1650" dirty="0"/>
              <a:t>C</a:t>
            </a:r>
            <a:r>
              <a:rPr lang="zh-CN" altLang="en-US" sz="1650" dirty="0"/>
              <a:t>缓冲区中的数据提取完毕时，调用过程，</a:t>
            </a:r>
            <a:r>
              <a:rPr lang="zh-CN" altLang="en-US" sz="1650" dirty="0">
                <a:solidFill>
                  <a:srgbClr val="FF0000"/>
                </a:solidFill>
              </a:rPr>
              <a:t>将缓冲区</a:t>
            </a:r>
            <a:r>
              <a:rPr lang="en-US" altLang="zh-CN" sz="1650" dirty="0">
                <a:solidFill>
                  <a:srgbClr val="FF0000"/>
                </a:solidFill>
              </a:rPr>
              <a:t>C</a:t>
            </a:r>
            <a:r>
              <a:rPr lang="zh-CN" altLang="en-US" sz="1650" dirty="0">
                <a:solidFill>
                  <a:srgbClr val="FF0000"/>
                </a:solidFill>
              </a:rPr>
              <a:t>释放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当</a:t>
            </a:r>
            <a:r>
              <a:rPr lang="zh-CN" altLang="en-US" sz="1650" dirty="0">
                <a:solidFill>
                  <a:srgbClr val="FF0000"/>
                </a:solidFill>
              </a:rPr>
              <a:t>输入进程</a:t>
            </a:r>
            <a:r>
              <a:rPr lang="zh-CN" altLang="en-US" sz="1650" dirty="0"/>
              <a:t>把一个缓冲位装满时调用过程，将该缓冲区释放，并将其改为</a:t>
            </a:r>
            <a:r>
              <a:rPr lang="zh-CN" altLang="en-US" sz="1650" dirty="0">
                <a:solidFill>
                  <a:srgbClr val="FF0000"/>
                </a:solidFill>
              </a:rPr>
              <a:t>可用缓冲区</a:t>
            </a:r>
            <a:r>
              <a:rPr lang="en-US" altLang="zh-CN" sz="165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" name="i$lîďê"/>
          <p:cNvSpPr/>
          <p:nvPr/>
        </p:nvSpPr>
        <p:spPr>
          <a:xfrm>
            <a:off x="1351859" y="2692526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</a:rPr>
              <a:t>Releasebuf</a:t>
            </a:r>
            <a:r>
              <a:rPr lang="zh-CN" altLang="en-US" sz="1800" dirty="0">
                <a:solidFill>
                  <a:srgbClr val="FF0000"/>
                </a:solidFill>
              </a:rPr>
              <a:t>过程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îs1iďé"/>
          <p:cNvSpPr/>
          <p:nvPr/>
        </p:nvSpPr>
        <p:spPr>
          <a:xfrm>
            <a:off x="1366153" y="1218041"/>
            <a:ext cx="7283426" cy="11179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计算进程</a:t>
            </a:r>
            <a:r>
              <a:rPr lang="zh-CN" altLang="en-US" sz="1800" dirty="0"/>
              <a:t>要使用缓冲区的数据时调用该过程，</a:t>
            </a:r>
            <a:r>
              <a:rPr lang="zh-CN" altLang="en-US" sz="1800" dirty="0">
                <a:solidFill>
                  <a:srgbClr val="FF0000"/>
                </a:solidFill>
              </a:rPr>
              <a:t>将指针</a:t>
            </a:r>
            <a:r>
              <a:rPr lang="en-US" altLang="zh-CN" sz="1800" dirty="0" err="1">
                <a:solidFill>
                  <a:srgbClr val="FF0000"/>
                </a:solidFill>
              </a:rPr>
              <a:t>Nextg</a:t>
            </a:r>
            <a:r>
              <a:rPr lang="zh-CN" altLang="en-US" sz="1800" dirty="0">
                <a:solidFill>
                  <a:srgbClr val="FF0000"/>
                </a:solidFill>
              </a:rPr>
              <a:t>所指示的缓冲区提供给进程使用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修改</a:t>
            </a:r>
            <a:r>
              <a:rPr lang="en-US" altLang="zh-CN" sz="1800" dirty="0" err="1">
                <a:solidFill>
                  <a:srgbClr val="FF0000"/>
                </a:solidFill>
              </a:rPr>
              <a:t>Nextg</a:t>
            </a:r>
            <a:r>
              <a:rPr lang="zh-CN" altLang="en-US" sz="1800" dirty="0">
                <a:solidFill>
                  <a:srgbClr val="FF0000"/>
                </a:solidFill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</a:rPr>
              <a:t>Current</a:t>
            </a:r>
            <a:r>
              <a:rPr lang="zh-CN" altLang="en-US" sz="1800" dirty="0"/>
              <a:t>指针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输入进程</a:t>
            </a:r>
            <a:r>
              <a:rPr lang="zh-CN" altLang="en-US" sz="1800" dirty="0"/>
              <a:t>要使用空缓冲装数据时</a:t>
            </a:r>
            <a:r>
              <a:rPr lang="zh-CN" altLang="en-US" sz="1800" dirty="0">
                <a:solidFill>
                  <a:srgbClr val="FF0000"/>
                </a:solidFill>
              </a:rPr>
              <a:t>调用该过程</a:t>
            </a:r>
            <a:r>
              <a:rPr lang="zh-CN" altLang="en-US" sz="1800" dirty="0"/>
              <a:t>，将指针</a:t>
            </a:r>
            <a:r>
              <a:rPr lang="en-US" altLang="zh-CN" sz="1800" dirty="0" err="1">
                <a:solidFill>
                  <a:srgbClr val="FF0000"/>
                </a:solidFill>
              </a:rPr>
              <a:t>Nexti</a:t>
            </a:r>
            <a:r>
              <a:rPr lang="zh-CN" altLang="en-US" sz="1800" dirty="0">
                <a:solidFill>
                  <a:srgbClr val="FF0000"/>
                </a:solidFill>
              </a:rPr>
              <a:t>所指示的缓冲区提供给进程使用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修改</a:t>
            </a:r>
            <a:r>
              <a:rPr lang="en-US" altLang="zh-CN" sz="1800" dirty="0" err="1">
                <a:solidFill>
                  <a:srgbClr val="FF0000"/>
                </a:solidFill>
              </a:rPr>
              <a:t>Nexti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8" name="íšḻíḑê"/>
          <p:cNvSpPr/>
          <p:nvPr/>
        </p:nvSpPr>
        <p:spPr>
          <a:xfrm>
            <a:off x="1351860" y="866619"/>
            <a:ext cx="2772038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 err="1">
                <a:solidFill>
                  <a:srgbClr val="0000FF"/>
                </a:solidFill>
              </a:rPr>
              <a:t>Getbuf</a:t>
            </a:r>
            <a:r>
              <a:rPr lang="zh-CN" altLang="en-US" sz="1800" dirty="0">
                <a:solidFill>
                  <a:srgbClr val="0000FF"/>
                </a:solidFill>
              </a:rPr>
              <a:t>过程</a:t>
            </a:r>
            <a:endParaRPr lang="en-US" altLang="zh-CN" sz="1800" dirty="0">
              <a:solidFill>
                <a:srgbClr val="0000FF"/>
              </a:solidFill>
            </a:endParaRPr>
          </a:p>
        </p:txBody>
      </p:sp>
      <p:sp>
        <p:nvSpPr>
          <p:cNvPr id="9" name="îSļiḓè"/>
          <p:cNvSpPr/>
          <p:nvPr/>
        </p:nvSpPr>
        <p:spPr>
          <a:xfrm>
            <a:off x="839233" y="856448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îşļiḓè"/>
          <p:cNvSpPr/>
          <p:nvPr/>
        </p:nvSpPr>
        <p:spPr>
          <a:xfrm>
            <a:off x="839233" y="2617131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ṡḷíďe"/>
          <p:cNvSpPr/>
          <p:nvPr/>
        </p:nvSpPr>
        <p:spPr>
          <a:xfrm>
            <a:off x="981924" y="1003551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3" name="íSlíḋe"/>
          <p:cNvSpPr/>
          <p:nvPr/>
        </p:nvSpPr>
        <p:spPr>
          <a:xfrm>
            <a:off x="981923" y="2783644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383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7.7.4 </a:t>
            </a:r>
            <a:r>
              <a:rPr lang="zh-CN" altLang="en-US" sz="2100" b="1" dirty="0">
                <a:solidFill>
                  <a:srgbClr val="7F7F7F"/>
                </a:solidFill>
              </a:rPr>
              <a:t>缓冲池</a:t>
            </a:r>
          </a:p>
        </p:txBody>
      </p:sp>
      <p:sp>
        <p:nvSpPr>
          <p:cNvPr id="3" name="iṥlídè"/>
          <p:cNvSpPr/>
          <p:nvPr/>
        </p:nvSpPr>
        <p:spPr>
          <a:xfrm>
            <a:off x="5218684" y="846043"/>
            <a:ext cx="3925316" cy="3756215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lang="zh-CN" altLang="en-US" sz="100" dirty="0"/>
          </a:p>
        </p:txBody>
      </p:sp>
      <p:grpSp>
        <p:nvGrpSpPr>
          <p:cNvPr id="4" name="iṡļiḓe"/>
          <p:cNvGrpSpPr/>
          <p:nvPr/>
        </p:nvGrpSpPr>
        <p:grpSpPr>
          <a:xfrm>
            <a:off x="502444" y="1417038"/>
            <a:ext cx="4219575" cy="850032"/>
            <a:chOff x="660400" y="1787149"/>
            <a:chExt cx="5626100" cy="1133376"/>
          </a:xfrm>
        </p:grpSpPr>
        <p:sp>
          <p:nvSpPr>
            <p:cNvPr id="9" name="îṧľîḋé"/>
            <p:cNvSpPr txBox="1"/>
            <p:nvPr/>
          </p:nvSpPr>
          <p:spPr>
            <a:xfrm>
              <a:off x="1296567" y="1835355"/>
              <a:ext cx="4989933" cy="1085170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问题：</a:t>
              </a:r>
              <a:r>
                <a:rPr lang="zh-CN" altLang="en-US" dirty="0"/>
                <a:t>当系统较大时，将会有许多循环缓冲，这不仅要消耗大量的内存空间，而且利用率不高</a:t>
              </a:r>
            </a:p>
          </p:txBody>
        </p:sp>
        <p:grpSp>
          <p:nvGrpSpPr>
            <p:cNvPr id="6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iŝļïḓê"/>
          <p:cNvGrpSpPr/>
          <p:nvPr/>
        </p:nvGrpSpPr>
        <p:grpSpPr>
          <a:xfrm>
            <a:off x="495300" y="2996006"/>
            <a:ext cx="4723385" cy="877315"/>
            <a:chOff x="660400" y="2092935"/>
            <a:chExt cx="6297847" cy="1169753"/>
          </a:xfrm>
        </p:grpSpPr>
        <p:sp>
          <p:nvSpPr>
            <p:cNvPr id="16" name="ïšļíďè"/>
            <p:cNvSpPr txBox="1"/>
            <p:nvPr/>
          </p:nvSpPr>
          <p:spPr>
            <a:xfrm>
              <a:off x="1296567" y="2092935"/>
              <a:ext cx="5661680" cy="116975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2000"/>
                </a:lnSpc>
              </a:pPr>
              <a:r>
                <a:rPr lang="zh-CN" altLang="en-US" dirty="0"/>
                <a:t>为了提高缓冲区的利用率，引入</a:t>
              </a:r>
              <a:r>
                <a:rPr lang="zh-CN" altLang="en-US" dirty="0">
                  <a:solidFill>
                    <a:srgbClr val="FF0000"/>
                  </a:solidFill>
                </a:rPr>
                <a:t>公用缓冲池</a:t>
              </a:r>
              <a:r>
                <a:rPr lang="zh-CN" altLang="en-US" dirty="0"/>
                <a:t>，在池中设置了多个可供</a:t>
              </a:r>
              <a:r>
                <a:rPr lang="zh-CN" altLang="en-US" dirty="0">
                  <a:solidFill>
                    <a:srgbClr val="FF0000"/>
                  </a:solidFill>
                </a:rPr>
                <a:t>若干个进程共享的缓冲区</a:t>
              </a:r>
              <a:r>
                <a:rPr lang="zh-CN" altLang="en-US" dirty="0"/>
                <a:t>和</a:t>
              </a:r>
              <a:r>
                <a:rPr lang="zh-CN" altLang="en-US" dirty="0">
                  <a:solidFill>
                    <a:srgbClr val="FF0000"/>
                  </a:solidFill>
                </a:rPr>
                <a:t>一组操作函数</a:t>
              </a:r>
              <a:r>
                <a:rPr lang="zh-CN" altLang="en-US" dirty="0"/>
                <a:t>的管理机制（普通缓冲区只是内存块链表）</a:t>
              </a:r>
            </a:p>
          </p:txBody>
        </p:sp>
        <p:grpSp>
          <p:nvGrpSpPr>
            <p:cNvPr id="13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4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32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52000"/>
                  </a:lnSpc>
                </a:pP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59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缓冲池的组成</a:t>
            </a:r>
          </a:p>
        </p:txBody>
      </p:sp>
      <p:sp>
        <p:nvSpPr>
          <p:cNvPr id="3" name="îṧľîḋé"/>
          <p:cNvSpPr txBox="1"/>
          <p:nvPr/>
        </p:nvSpPr>
        <p:spPr>
          <a:xfrm>
            <a:off x="502444" y="941258"/>
            <a:ext cx="6380707" cy="449661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2000"/>
              </a:lnSpc>
            </a:pPr>
            <a:r>
              <a:rPr lang="zh-CN" altLang="en-US" dirty="0"/>
              <a:t>按其使用情况形成了三个队列，四种缓冲区</a:t>
            </a:r>
          </a:p>
        </p:txBody>
      </p:sp>
      <p:grpSp>
        <p:nvGrpSpPr>
          <p:cNvPr id="4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2444" y="1582266"/>
            <a:ext cx="8134350" cy="2744983"/>
            <a:chOff x="673100" y="1929384"/>
            <a:chExt cx="10845800" cy="3659977"/>
          </a:xfrm>
        </p:grpSpPr>
        <p:sp>
          <p:nvSpPr>
            <p:cNvPr id="5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6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7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10" name="isľîdê"/>
            <p:cNvSpPr txBox="1"/>
            <p:nvPr/>
          </p:nvSpPr>
          <p:spPr>
            <a:xfrm>
              <a:off x="684710" y="4055364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>
                  <a:solidFill>
                    <a:srgbClr val="0000FF"/>
                  </a:solidFill>
                </a:rPr>
                <a:t>空闲缓冲队列</a:t>
              </a:r>
              <a:r>
                <a:rPr lang="en-US" altLang="zh-CN" sz="1650" dirty="0" err="1">
                  <a:solidFill>
                    <a:srgbClr val="0000FF"/>
                  </a:solidFill>
                </a:rPr>
                <a:t>emq</a:t>
              </a:r>
              <a:r>
                <a:rPr lang="zh-CN" altLang="en-US" sz="1650" dirty="0">
                  <a:solidFill>
                    <a:srgbClr val="0000FF"/>
                  </a:solidFill>
                </a:rPr>
                <a:t>：</a:t>
              </a:r>
              <a:r>
                <a:rPr lang="zh-CN" altLang="en-US" sz="1650" dirty="0"/>
                <a:t>空缓冲区所链成的队列</a:t>
              </a:r>
            </a:p>
          </p:txBody>
        </p:sp>
        <p:sp>
          <p:nvSpPr>
            <p:cNvPr id="11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4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</a:rPr>
                <a:t>00</a:t>
              </a:r>
              <a:endParaRPr lang="zh-CN" altLang="en-US" sz="2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isľîdê"/>
            <p:cNvSpPr txBox="1"/>
            <p:nvPr/>
          </p:nvSpPr>
          <p:spPr>
            <a:xfrm>
              <a:off x="347018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>
                  <a:solidFill>
                    <a:srgbClr val="0000FF"/>
                  </a:solidFill>
                </a:rPr>
                <a:t>输入队列</a:t>
              </a:r>
              <a:r>
                <a:rPr lang="en-US" altLang="zh-CN" sz="1650" dirty="0" err="1">
                  <a:solidFill>
                    <a:srgbClr val="0000FF"/>
                  </a:solidFill>
                </a:rPr>
                <a:t>inq</a:t>
              </a:r>
              <a:r>
                <a:rPr lang="zh-CN" altLang="en-US" sz="1650" dirty="0">
                  <a:solidFill>
                    <a:srgbClr val="0000FF"/>
                  </a:solidFill>
                </a:rPr>
                <a:t>：</a:t>
              </a:r>
              <a:r>
                <a:rPr lang="zh-CN" altLang="en-US" sz="1650" dirty="0"/>
                <a:t>装满输入数据的缓冲区所链成的队列</a:t>
              </a:r>
            </a:p>
          </p:txBody>
        </p:sp>
        <p:sp>
          <p:nvSpPr>
            <p:cNvPr id="16" name="isľîdê"/>
            <p:cNvSpPr txBox="1"/>
            <p:nvPr/>
          </p:nvSpPr>
          <p:spPr>
            <a:xfrm>
              <a:off x="6237415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1650" dirty="0">
                  <a:solidFill>
                    <a:srgbClr val="0000FF"/>
                  </a:solidFill>
                </a:rPr>
                <a:t>输出队列</a:t>
              </a:r>
              <a:r>
                <a:rPr lang="en-US" altLang="zh-CN" sz="1650" dirty="0">
                  <a:solidFill>
                    <a:srgbClr val="0000FF"/>
                  </a:solidFill>
                </a:rPr>
                <a:t>out</a:t>
              </a:r>
              <a:r>
                <a:rPr lang="zh-CN" altLang="en-US" sz="1650" dirty="0">
                  <a:solidFill>
                    <a:srgbClr val="0000FF"/>
                  </a:solidFill>
                </a:rPr>
                <a:t>：</a:t>
              </a:r>
              <a:r>
                <a:rPr lang="zh-CN" altLang="en-US" sz="1650" dirty="0"/>
                <a:t>装满输入数据的缓冲区所链成的队列</a:t>
              </a:r>
            </a:p>
          </p:txBody>
        </p:sp>
        <p:sp>
          <p:nvSpPr>
            <p:cNvPr id="17" name="isľîdê"/>
            <p:cNvSpPr txBox="1"/>
            <p:nvPr/>
          </p:nvSpPr>
          <p:spPr>
            <a:xfrm>
              <a:off x="8951357" y="4127645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en-US" altLang="zh-CN" sz="1650" dirty="0">
                  <a:solidFill>
                    <a:srgbClr val="0000FF"/>
                  </a:solidFill>
                </a:rPr>
                <a:t>4</a:t>
              </a:r>
              <a:r>
                <a:rPr lang="zh-CN" altLang="en-US" sz="1650" dirty="0">
                  <a:solidFill>
                    <a:srgbClr val="0000FF"/>
                  </a:solidFill>
                </a:rPr>
                <a:t>种工作缓冲区：</a:t>
              </a:r>
              <a:r>
                <a:rPr lang="zh-CN" altLang="en-US" sz="1650" dirty="0">
                  <a:solidFill>
                    <a:srgbClr val="FF0000"/>
                  </a:solidFill>
                </a:rPr>
                <a:t>收容输入</a:t>
              </a:r>
              <a:r>
                <a:rPr lang="zh-CN" altLang="en-US" sz="1650" dirty="0"/>
                <a:t>缓冲区、</a:t>
              </a:r>
              <a:r>
                <a:rPr lang="zh-CN" altLang="en-US" sz="1650" dirty="0">
                  <a:solidFill>
                    <a:srgbClr val="FF0000"/>
                  </a:solidFill>
                </a:rPr>
                <a:t>提取输入</a:t>
              </a:r>
              <a:r>
                <a:rPr lang="zh-CN" altLang="en-US" sz="1650" dirty="0"/>
                <a:t>缓冲区、</a:t>
              </a:r>
              <a:r>
                <a:rPr lang="zh-CN" altLang="en-US" sz="1650" dirty="0">
                  <a:solidFill>
                    <a:srgbClr val="FF0000"/>
                  </a:solidFill>
                </a:rPr>
                <a:t>收容输出</a:t>
              </a:r>
              <a:r>
                <a:rPr lang="zh-CN" altLang="en-US" sz="1650" dirty="0"/>
                <a:t>缓冲区、</a:t>
              </a:r>
              <a:r>
                <a:rPr lang="zh-CN" altLang="en-US" sz="1650" dirty="0">
                  <a:solidFill>
                    <a:srgbClr val="FF0000"/>
                  </a:solidFill>
                </a:rPr>
                <a:t>提取输出</a:t>
              </a:r>
              <a:r>
                <a:rPr lang="zh-CN" altLang="en-US" sz="1650" dirty="0"/>
                <a:t>缓冲区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48494" y="59001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7F7F7F"/>
                </a:solidFill>
              </a:rPr>
              <a:t>缓冲池的工作方式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52400" y="895350"/>
            <a:ext cx="3814488" cy="3820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 err="1">
                <a:latin typeface="+mn-ea"/>
              </a:rPr>
              <a:t>Getbuf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putbuf</a:t>
            </a:r>
            <a:r>
              <a:rPr lang="zh-CN" altLang="en-US" dirty="0">
                <a:latin typeface="+mn-ea"/>
              </a:rPr>
              <a:t>过程</a:t>
            </a:r>
            <a:endParaRPr lang="en-US" altLang="zh-CN" dirty="0"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对缓冲池中的队列进行操作</a:t>
            </a:r>
            <a:endParaRPr lang="en-US" altLang="zh-CN" sz="1800" dirty="0">
              <a:latin typeface="+mn-ea"/>
            </a:endParaRPr>
          </a:p>
          <a:p>
            <a:pPr lvl="1" indent="-360045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既可实现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互斥</a:t>
            </a:r>
            <a:r>
              <a:rPr lang="zh-CN" altLang="en-US" sz="1800" dirty="0">
                <a:latin typeface="+mn-ea"/>
              </a:rPr>
              <a:t>又可保证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同步</a:t>
            </a:r>
          </a:p>
          <a:p>
            <a:pPr indent="-36004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工作方式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25755" lvl="1" indent="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输入进程</a:t>
            </a:r>
          </a:p>
          <a:p>
            <a:pPr marL="325755" lvl="1" indent="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计算进程（输入）</a:t>
            </a:r>
          </a:p>
          <a:p>
            <a:pPr marL="325755" lvl="1" indent="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n-ea"/>
                <a:sym typeface="+mn-ea"/>
              </a:rPr>
              <a:t>计算进程（输出）</a:t>
            </a:r>
            <a:endParaRPr lang="zh-CN" altLang="en-US" sz="18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45" y="2489251"/>
            <a:ext cx="5858540" cy="214714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5F8463-AFA4-47B2-A148-EB2C879D4C0E}"/>
              </a:ext>
            </a:extLst>
          </p:cNvPr>
          <p:cNvSpPr txBox="1"/>
          <p:nvPr/>
        </p:nvSpPr>
        <p:spPr>
          <a:xfrm>
            <a:off x="7239000" y="2521041"/>
            <a:ext cx="1524000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000" b="0" i="0" dirty="0">
                <a:solidFill>
                  <a:srgbClr val="FF0000"/>
                </a:solidFill>
                <a:effectLst/>
                <a:latin typeface="-apple-system"/>
              </a:rPr>
              <a:t>提取输入</a:t>
            </a:r>
            <a:r>
              <a:rPr lang="zh-CN" altLang="en-US" sz="1000" b="0" i="0" dirty="0">
                <a:effectLst/>
                <a:latin typeface="-apple-system"/>
              </a:rPr>
              <a:t>是从缓冲池中获取之前收容的数据，用于进一步的处理</a:t>
            </a:r>
            <a:endParaRPr lang="zh-CN" altLang="en-US" sz="1000" b="0" i="0" dirty="0">
              <a:effectLst/>
              <a:latin typeface="inheri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DA9373-5BD5-48CE-946F-8F64869F361B}"/>
              </a:ext>
            </a:extLst>
          </p:cNvPr>
          <p:cNvSpPr txBox="1"/>
          <p:nvPr/>
        </p:nvSpPr>
        <p:spPr>
          <a:xfrm>
            <a:off x="3333781" y="2724150"/>
            <a:ext cx="151277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FF0000"/>
                </a:solidFill>
                <a:effectLst/>
                <a:latin typeface="-apple-system"/>
              </a:defRPr>
            </a:lvl1pPr>
          </a:lstStyle>
          <a:p>
            <a:r>
              <a:rPr lang="zh-CN" altLang="en-US" dirty="0"/>
              <a:t>收容输入</a:t>
            </a:r>
            <a:r>
              <a:rPr lang="zh-CN" altLang="en-US" dirty="0">
                <a:solidFill>
                  <a:schemeClr val="tx1"/>
                </a:solidFill>
              </a:rPr>
              <a:t>是把外部数据放入缓冲池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4E6399-2137-43AC-A3A2-D391C8819856}"/>
              </a:ext>
            </a:extLst>
          </p:cNvPr>
          <p:cNvSpPr txBox="1"/>
          <p:nvPr/>
        </p:nvSpPr>
        <p:spPr>
          <a:xfrm>
            <a:off x="3283347" y="4400550"/>
            <a:ext cx="1512775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FF0000"/>
                </a:solidFill>
                <a:effectLst/>
                <a:latin typeface="-apple-system"/>
              </a:defRPr>
            </a:lvl1pPr>
          </a:lstStyle>
          <a:p>
            <a:r>
              <a:rPr lang="zh-CN" altLang="en-US" dirty="0"/>
              <a:t>提取输出</a:t>
            </a:r>
            <a:r>
              <a:rPr lang="zh-CN" altLang="en-US" dirty="0">
                <a:solidFill>
                  <a:schemeClr val="tx1"/>
                </a:solidFill>
              </a:rPr>
              <a:t>是从缓冲池中获取之前收容的数据，用于实际的输出操作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91454E-E3AA-496C-95D3-F19C02D2A0D7}"/>
              </a:ext>
            </a:extLst>
          </p:cNvPr>
          <p:cNvSpPr txBox="1"/>
          <p:nvPr/>
        </p:nvSpPr>
        <p:spPr>
          <a:xfrm>
            <a:off x="7162800" y="4359396"/>
            <a:ext cx="151277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FF0000"/>
                </a:solidFill>
                <a:effectLst/>
                <a:latin typeface="-apple-system"/>
              </a:defRPr>
            </a:lvl1pPr>
          </a:lstStyle>
          <a:p>
            <a:r>
              <a:rPr lang="zh-CN" altLang="en-US" dirty="0"/>
              <a:t>收容输出</a:t>
            </a:r>
            <a:r>
              <a:rPr lang="zh-CN" altLang="en-US" dirty="0">
                <a:solidFill>
                  <a:schemeClr val="tx1"/>
                </a:solidFill>
              </a:rPr>
              <a:t>将要输出的数据暂时存放到缓冲池中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62159" y="133296"/>
            <a:ext cx="526970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7F7F7F"/>
                </a:solidFill>
              </a:rPr>
              <a:t>7.7.5 </a:t>
            </a:r>
            <a:r>
              <a:rPr lang="zh-CN" altLang="en-US" sz="2100" b="1" dirty="0">
                <a:solidFill>
                  <a:srgbClr val="7F7F7F"/>
                </a:solidFill>
              </a:rPr>
              <a:t>缓存（</a:t>
            </a:r>
            <a:r>
              <a:rPr lang="en-US" altLang="zh-CN" sz="2100" b="1" dirty="0">
                <a:solidFill>
                  <a:srgbClr val="7F7F7F"/>
                </a:solidFill>
              </a:rPr>
              <a:t>Cache</a:t>
            </a:r>
            <a:r>
              <a:rPr lang="zh-CN" altLang="en-US" sz="2100" b="1" dirty="0">
                <a:solidFill>
                  <a:srgbClr val="7F7F7F"/>
                </a:solidFill>
              </a:rPr>
              <a:t>）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310132" y="2165405"/>
            <a:ext cx="7421743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为了缓和</a:t>
            </a:r>
            <a:r>
              <a:rPr lang="en-US" altLang="zh-CN" sz="1650" dirty="0"/>
              <a:t>CPU</a:t>
            </a:r>
            <a:r>
              <a:rPr lang="zh-CN" altLang="en-US" sz="1650" dirty="0"/>
              <a:t>运行速率与内存读</a:t>
            </a:r>
            <a:r>
              <a:rPr lang="en-US" altLang="zh-CN" sz="1650" dirty="0"/>
              <a:t>/</a:t>
            </a:r>
            <a:r>
              <a:rPr lang="zh-CN" altLang="en-US" sz="1650" dirty="0"/>
              <a:t>写速率不匹配的矛盾；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当</a:t>
            </a:r>
            <a:r>
              <a:rPr lang="en-US" altLang="zh-CN" sz="1650" dirty="0"/>
              <a:t>CPU</a:t>
            </a:r>
            <a:r>
              <a:rPr lang="zh-CN" altLang="en-US" sz="1650" dirty="0"/>
              <a:t>要读取一个数据时，首先从</a:t>
            </a:r>
            <a:r>
              <a:rPr lang="en-US" altLang="zh-CN" sz="1650" dirty="0"/>
              <a:t>CPU</a:t>
            </a:r>
            <a:r>
              <a:rPr lang="zh-CN" altLang="en-US" sz="1650" dirty="0"/>
              <a:t>缓存中查找，找到就立即读取并送给</a:t>
            </a:r>
            <a:r>
              <a:rPr lang="en-US" altLang="zh-CN" sz="1650" dirty="0"/>
              <a:t>CPU</a:t>
            </a:r>
            <a:r>
              <a:rPr lang="zh-CN" altLang="en-US" sz="1650" dirty="0"/>
              <a:t>处理；若没有找到，则从速率相对较慢的内存中读取并送给</a:t>
            </a:r>
            <a:r>
              <a:rPr lang="en-US" altLang="zh-CN" sz="1650" dirty="0"/>
              <a:t>CPU</a:t>
            </a:r>
            <a:r>
              <a:rPr lang="zh-CN" altLang="en-US" sz="1650" dirty="0"/>
              <a:t>处理，同时把这个数据所在的数据库调入缓存中。</a:t>
            </a:r>
          </a:p>
        </p:txBody>
      </p:sp>
      <p:sp>
        <p:nvSpPr>
          <p:cNvPr id="5" name="i$lîďê"/>
          <p:cNvSpPr/>
          <p:nvPr/>
        </p:nvSpPr>
        <p:spPr>
          <a:xfrm>
            <a:off x="1351859" y="1767779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en-US" altLang="zh-CN" sz="1800" dirty="0"/>
              <a:t>CPU</a:t>
            </a:r>
            <a:r>
              <a:rPr lang="zh-CN" altLang="en-US" sz="1800" dirty="0"/>
              <a:t>缓存（</a:t>
            </a:r>
            <a:r>
              <a:rPr lang="zh-CN" altLang="en-US" sz="1800" u="sng" dirty="0"/>
              <a:t>高速缓存</a:t>
            </a:r>
            <a:r>
              <a:rPr lang="zh-CN" altLang="en-US" sz="1800" dirty="0"/>
              <a:t>）：</a:t>
            </a:r>
            <a:endParaRPr lang="en-US" altLang="zh-CN" sz="1800" dirty="0"/>
          </a:p>
        </p:txBody>
      </p:sp>
      <p:sp>
        <p:nvSpPr>
          <p:cNvPr id="6" name="î$ļíḋè"/>
          <p:cNvSpPr/>
          <p:nvPr/>
        </p:nvSpPr>
        <p:spPr>
          <a:xfrm>
            <a:off x="1351860" y="3870892"/>
            <a:ext cx="7380014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solidFill>
                  <a:srgbClr val="FF0000"/>
                </a:solidFill>
              </a:rPr>
              <a:t>缓冲</a:t>
            </a:r>
            <a:r>
              <a:rPr lang="zh-CN" altLang="en-US" sz="1650" dirty="0"/>
              <a:t>可以保存数据项的唯一的现有版本。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>
                <a:solidFill>
                  <a:srgbClr val="0000FF"/>
                </a:solidFill>
              </a:rPr>
              <a:t>缓存</a:t>
            </a:r>
            <a:r>
              <a:rPr lang="zh-CN" altLang="en-US" sz="1650" dirty="0"/>
              <a:t>只是提供一个位于其他地方的数据项的更快存储副本。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50" dirty="0"/>
              <a:t>有时，同一个内存区，既可以是缓冲，也可以是缓存。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351861" y="3486311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</a:rPr>
              <a:t>缓存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FF0000"/>
                </a:solidFill>
              </a:rPr>
              <a:t>缓冲：</a:t>
            </a:r>
            <a:endParaRPr lang="en-US" altLang="zh-CN" sz="1800" dirty="0"/>
          </a:p>
        </p:txBody>
      </p:sp>
      <p:sp>
        <p:nvSpPr>
          <p:cNvPr id="8" name="îs1iďé"/>
          <p:cNvSpPr/>
          <p:nvPr/>
        </p:nvSpPr>
        <p:spPr>
          <a:xfrm>
            <a:off x="1366153" y="1247018"/>
            <a:ext cx="7283426" cy="11179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/>
              <a:t>CPU</a:t>
            </a:r>
            <a:r>
              <a:rPr lang="zh-CN" altLang="en-US" sz="1800" dirty="0"/>
              <a:t>缓存、磁盘缓存、光驱缓存等。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1351860" y="895597"/>
            <a:ext cx="5023182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zh-CN" sz="1800" dirty="0"/>
              <a:t>缓存是保存数据副本的高速内存区域：</a:t>
            </a:r>
            <a:endParaRPr lang="en-US" altLang="zh-CN" sz="1800" dirty="0"/>
          </a:p>
        </p:txBody>
      </p:sp>
      <p:sp>
        <p:nvSpPr>
          <p:cNvPr id="10" name="îSļiḓè"/>
          <p:cNvSpPr/>
          <p:nvPr/>
        </p:nvSpPr>
        <p:spPr>
          <a:xfrm>
            <a:off x="839233" y="885425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1" name="íṥḻîḓe"/>
          <p:cNvSpPr/>
          <p:nvPr/>
        </p:nvSpPr>
        <p:spPr>
          <a:xfrm>
            <a:off x="839233" y="3424359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2" name="îşļiḓè"/>
          <p:cNvSpPr/>
          <p:nvPr/>
        </p:nvSpPr>
        <p:spPr>
          <a:xfrm>
            <a:off x="839233" y="1692384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/>
          </a:bodyPr>
          <a:lstStyle/>
          <a:p>
            <a:pPr algn="ctr"/>
            <a:endParaRPr sz="100"/>
          </a:p>
        </p:txBody>
      </p:sp>
      <p:sp>
        <p:nvSpPr>
          <p:cNvPr id="13" name="îṡḷíďe"/>
          <p:cNvSpPr/>
          <p:nvPr/>
        </p:nvSpPr>
        <p:spPr>
          <a:xfrm>
            <a:off x="981924" y="1032529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4" name="íSlíḋe"/>
          <p:cNvSpPr/>
          <p:nvPr/>
        </p:nvSpPr>
        <p:spPr>
          <a:xfrm>
            <a:off x="981923" y="1858897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  <p:sp>
        <p:nvSpPr>
          <p:cNvPr id="15" name="ïśḷïḓe"/>
          <p:cNvSpPr/>
          <p:nvPr/>
        </p:nvSpPr>
        <p:spPr>
          <a:xfrm>
            <a:off x="1003628" y="3566454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 sz="1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5163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272352" y="1129257"/>
            <a:ext cx="35862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7.1 I/O</a:t>
            </a:r>
            <a:r>
              <a:rPr lang="zh-CN" altLang="en-US" sz="1800" dirty="0">
                <a:latin typeface="+mj-ea"/>
              </a:rPr>
              <a:t>系统的功能、模型和接口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1272352" y="1607888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7.2 I/O</a:t>
            </a:r>
            <a:r>
              <a:rPr lang="zh-CN" altLang="en-US" sz="1800" dirty="0">
                <a:latin typeface="+mj-ea"/>
              </a:rPr>
              <a:t>设备和设备控制器</a:t>
            </a:r>
          </a:p>
        </p:txBody>
      </p:sp>
      <p:sp>
        <p:nvSpPr>
          <p:cNvPr id="24" name="矩形 23"/>
          <p:cNvSpPr/>
          <p:nvPr/>
        </p:nvSpPr>
        <p:spPr>
          <a:xfrm>
            <a:off x="1272540" y="2072005"/>
            <a:ext cx="30810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7.3 </a:t>
            </a:r>
            <a:r>
              <a:rPr lang="zh-CN" altLang="en-US" sz="1800" dirty="0">
                <a:latin typeface="+mj-ea"/>
              </a:rPr>
              <a:t>中断和中断处理程序</a:t>
            </a:r>
          </a:p>
        </p:txBody>
      </p:sp>
      <p:sp>
        <p:nvSpPr>
          <p:cNvPr id="25" name="矩形 24"/>
          <p:cNvSpPr/>
          <p:nvPr/>
        </p:nvSpPr>
        <p:spPr>
          <a:xfrm>
            <a:off x="1272351" y="2536576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7.4 </a:t>
            </a:r>
            <a:r>
              <a:rPr lang="zh-CN" altLang="en-US" sz="1800" dirty="0">
                <a:latin typeface="+mj-ea"/>
              </a:rPr>
              <a:t>设备驱动程序</a:t>
            </a:r>
          </a:p>
        </p:txBody>
      </p:sp>
      <p:sp>
        <p:nvSpPr>
          <p:cNvPr id="27" name="矩形 26"/>
          <p:cNvSpPr/>
          <p:nvPr/>
        </p:nvSpPr>
        <p:spPr>
          <a:xfrm>
            <a:off x="1272352" y="3000920"/>
            <a:ext cx="292900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7.5 </a:t>
            </a:r>
            <a:r>
              <a:rPr lang="zh-CN" altLang="en-US" sz="1800" dirty="0">
                <a:latin typeface="+mj-ea"/>
              </a:rPr>
              <a:t>与设备无关的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272351" y="3465263"/>
            <a:ext cx="27616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7.6 </a:t>
            </a:r>
            <a:r>
              <a:rPr lang="zh-CN" altLang="en-US" sz="1800" dirty="0">
                <a:latin typeface="+mj-ea"/>
              </a:rPr>
              <a:t>用户层的</a:t>
            </a:r>
            <a:r>
              <a:rPr lang="en-US" altLang="zh-CN" sz="1800" dirty="0">
                <a:latin typeface="+mj-ea"/>
              </a:rPr>
              <a:t>I/O</a:t>
            </a:r>
            <a:r>
              <a:rPr lang="zh-CN" altLang="en-US" sz="1800" dirty="0">
                <a:latin typeface="+mj-ea"/>
              </a:rPr>
              <a:t>软件</a:t>
            </a:r>
          </a:p>
        </p:txBody>
      </p:sp>
      <p:sp>
        <p:nvSpPr>
          <p:cNvPr id="29" name="矩形 28"/>
          <p:cNvSpPr/>
          <p:nvPr/>
        </p:nvSpPr>
        <p:spPr>
          <a:xfrm>
            <a:off x="1272352" y="3929607"/>
            <a:ext cx="301631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</a:rPr>
              <a:t>7.7 </a:t>
            </a:r>
            <a:r>
              <a:rPr lang="zh-CN" altLang="en-US" sz="1800" dirty="0">
                <a:latin typeface="+mj-ea"/>
              </a:rPr>
              <a:t>缓冲区管理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5546324" y="1789753"/>
            <a:ext cx="33756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</a:rPr>
              <a:t>第</a:t>
            </a:r>
            <a:r>
              <a:rPr lang="en-US" altLang="zh-CN" sz="2700" dirty="0">
                <a:solidFill>
                  <a:srgbClr val="000000"/>
                </a:solidFill>
              </a:rPr>
              <a:t>7</a:t>
            </a:r>
            <a:r>
              <a:rPr lang="zh-CN" altLang="en-US" sz="2700" dirty="0">
                <a:solidFill>
                  <a:srgbClr val="000000"/>
                </a:solidFill>
              </a:rPr>
              <a:t>章 输入</a:t>
            </a:r>
            <a:r>
              <a:rPr lang="en-US" altLang="zh-CN" sz="2700" dirty="0">
                <a:solidFill>
                  <a:srgbClr val="000000"/>
                </a:solidFill>
              </a:rPr>
              <a:t>/</a:t>
            </a:r>
            <a:r>
              <a:rPr lang="zh-CN" altLang="en-US" sz="2700" dirty="0">
                <a:solidFill>
                  <a:srgbClr val="000000"/>
                </a:solidFill>
              </a:rPr>
              <a:t>输出系统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66300" y="2392853"/>
            <a:ext cx="3094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7144" y="4781282"/>
            <a:ext cx="9151145" cy="362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7144" y="189555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101500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1540355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0319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49581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2965371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44365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4" y="3894194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3" name="矩形 32"/>
          <p:cNvSpPr/>
          <p:nvPr/>
        </p:nvSpPr>
        <p:spPr>
          <a:xfrm>
            <a:off x="1272351" y="4355960"/>
            <a:ext cx="358620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+mj-ea"/>
                <a:ea typeface="+mj-ea"/>
              </a:rPr>
              <a:t>7.8 </a:t>
            </a:r>
            <a:r>
              <a:rPr lang="zh-CN" altLang="en-US" sz="1800" b="1" dirty="0">
                <a:solidFill>
                  <a:srgbClr val="0000FF"/>
                </a:solidFill>
                <a:latin typeface="+mj-ea"/>
                <a:ea typeface="+mj-ea"/>
              </a:rPr>
              <a:t>磁盘性能概述和磁盘调度</a:t>
            </a:r>
            <a:endParaRPr lang="en-US" altLang="zh-CN" sz="1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63" y="4320546"/>
            <a:ext cx="395288" cy="39528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a3b8b37-1417-4b1f-8e89-8909c838b502"/>
  <p:tag name="COMMONDATA" val="eyJoZGlkIjoiMTE1MmU4M2MzZDk5MDI3M2M1YWYyZDhhMzM1OWJiZ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39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3.4251968503936,&quot;width&quot;:2864.088188976377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83.5,&quot;width&quot;:11315.2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dd84459-ad10-4a2c-bf9f-0e72c8d9aebf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solidFill>
            <a:schemeClr val="tx1"/>
          </a:solidFill>
        </a:ln>
      </a:spPr>
      <a:bodyPr wrap="none" rtlCol="0">
        <a:spAutoFit/>
      </a:bodyPr>
      <a:lstStyle>
        <a:defPPr algn="l">
          <a:defRPr sz="2000" dirty="0" smtClean="0"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10199</Words>
  <Application>Microsoft Office PowerPoint</Application>
  <PresentationFormat>全屏显示(16:9)</PresentationFormat>
  <Paragraphs>1175</Paragraphs>
  <Slides>127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3" baseType="lpstr">
      <vt:lpstr>-apple-system</vt:lpstr>
      <vt:lpstr>inherit</vt:lpstr>
      <vt:lpstr>Monotype Sorts</vt:lpstr>
      <vt:lpstr>等线</vt:lpstr>
      <vt:lpstr>黑体</vt:lpstr>
      <vt:lpstr>华文楷体</vt:lpstr>
      <vt:lpstr>宋体</vt:lpstr>
      <vt:lpstr>微软雅黑</vt:lpstr>
      <vt:lpstr>微软雅黑 (正文)</vt:lpstr>
      <vt:lpstr>Arial</vt:lpstr>
      <vt:lpstr>Calibri</vt:lpstr>
      <vt:lpstr>Cambria Math</vt:lpstr>
      <vt:lpstr>Impact</vt:lpstr>
      <vt:lpstr>Times New Roman</vt:lpstr>
      <vt:lpstr>Wingdings</vt:lpstr>
      <vt:lpstr>24-浅色-办公趣味-多彩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木一一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操作系统原理</dc:title>
  <dc:creator>Mr.Jia</dc:creator>
  <cp:keywords>Mr.Jia</cp:keywords>
  <cp:lastModifiedBy>110228444@qq.com</cp:lastModifiedBy>
  <cp:revision>699</cp:revision>
  <dcterms:created xsi:type="dcterms:W3CDTF">2015-07-29T09:05:00Z</dcterms:created>
  <dcterms:modified xsi:type="dcterms:W3CDTF">2025-05-13T03:21:59Z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6D9AC8BBBAFA444CB6CA9DDC0094B949</vt:lpwstr>
  </property>
  <property fmtid="{D5CDD505-2E9C-101B-9397-08002B2CF9AE}" pid="3" name="KSOProductBuildVer">
    <vt:lpwstr>2052-11.1.0.14036</vt:lpwstr>
  </property>
</Properties>
</file>